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1" r:id="rId2"/>
    <p:sldId id="280" r:id="rId3"/>
    <p:sldId id="285" r:id="rId4"/>
    <p:sldId id="290" r:id="rId5"/>
    <p:sldId id="260" r:id="rId6"/>
    <p:sldId id="300" r:id="rId7"/>
    <p:sldId id="298" r:id="rId8"/>
    <p:sldId id="301" r:id="rId9"/>
    <p:sldId id="276" r:id="rId10"/>
    <p:sldId id="277" r:id="rId11"/>
    <p:sldId id="302" r:id="rId12"/>
    <p:sldId id="297" r:id="rId13"/>
    <p:sldId id="29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6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>
        <p:guide orient="horz" pos="1026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4716384390031609"/>
          <c:y val="7.9054611896866758E-2"/>
          <c:w val="0.61652616482878642"/>
          <c:h val="0.8321362026572827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Анализ анкетирования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2CB-4BA5-9DB5-76F8AE4A52F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85-44D5-93FF-CA514594C0B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85-44D5-93FF-CA514594C0BF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85-44D5-93FF-CA514594C0BF}"/>
              </c:ext>
            </c:extLst>
          </c:dPt>
          <c:cat>
            <c:strRef>
              <c:f>Лист1!$A$2:$A$5</c:f>
              <c:strCache>
                <c:ptCount val="4"/>
                <c:pt idx="0">
                  <c:v>Авторизация</c:v>
                </c:pt>
                <c:pt idx="1">
                  <c:v>Сканер текста</c:v>
                </c:pt>
                <c:pt idx="2">
                  <c:v>Настройки аккаунта</c:v>
                </c:pt>
                <c:pt idx="3">
                  <c:v>Справка об обучении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0.35</c:v>
                </c:pt>
                <c:pt idx="1">
                  <c:v>0.25</c:v>
                </c:pt>
                <c:pt idx="2">
                  <c:v>0.45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CB-4BA5-9DB5-76F8AE4A5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02B06-949C-4605-9629-36A7B572273E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98A1D-3935-4BBF-A056-0AAD6BABE1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384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08544-39DF-1349-A0AB-7AF90ABE3C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72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F1EF-551F-4FC3-AF5A-ABEA3ED1793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4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B28B3-3F5F-B219-C9E1-F06217944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DD95E7-A980-A6EB-1EAD-B84CBD54D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619D87-E32A-C479-9400-9CFAC800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07E514-4D65-09EE-C0FE-A9C2EBAB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DD4E27-0879-6332-844F-F3BC6FA4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5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CC5F1-4E4C-F7CF-AFDD-1DCBA31A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5C6775-8496-41A1-8FDE-9BF968EA5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98F89C-86AA-5B39-D17E-CDFD5A73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A368AA-6646-8D22-1DA7-86AFC8D9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38E9A3-8A37-A0C4-7D5C-21D45E10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0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6AE175-B7C8-28C9-BA25-F1EAA3004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7147C9-537D-0E84-C64D-145EC1527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3DFAC1-6161-F47B-17FB-8DA3995EA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7A8513-AFEE-FD73-721B-EDAE9025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DCF0F-4C5F-BC0A-7165-26463BF3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28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8C965-4843-6E4F-F839-2EDAF9AD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DA9B1-2492-0C00-014E-A653226E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AB2A6C-9133-FE6C-C357-F4E34D6A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A81A41-3386-DED6-9E58-7FDC5C0F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63AA0D-4D44-66D4-1BA5-548C2D1A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59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933EA-121A-3B19-5A8D-D9C3A366C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288A14-44B2-7400-E306-7F4BC4D36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D9CFA6-3694-FA1D-87D6-2E4986037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C9558A-3482-992A-F050-2A7E2A6E6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E865AF-5940-5665-58FE-A0A3F798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40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E048E-99FA-30B2-9929-B3DA8663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CCDAF-B862-C621-830E-45BBBE6BD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F76F27-E8F8-8025-3467-3F2B5FC90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7D01-BCA8-56CC-A068-B71A82B2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9B4D8D-A339-E225-51DD-2BB66E3D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3B8995-D727-75EE-0CC2-A3D4DB59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3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C0FF0-E97B-52CA-2F16-27D23A06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5EFC3F-FEB4-1B7E-27E7-D85F2680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AD7D39-BE4D-768A-94A9-B19F0A3E4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0E4BDB-E611-1AFE-6BE2-535F61C79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8AAA5E-D40B-FAB9-96EF-557AC6B4A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72AE2A3-181C-2C91-565D-7B44226A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14F110F-2A94-F7D2-29E0-9A71520E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832376-22A0-7043-05CC-4BD4A43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78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C6FB-59AE-24E7-71B0-B82BA13C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E5C9C7-62B0-FE96-7AF7-A76FD1A9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4385BF-249F-E06F-BC10-AA7DC216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44A413-374D-081B-31DE-CDECBE7A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55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204831-D572-701A-5C06-1D9F464C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F6F6AC-B2C1-03A4-A9F1-2EFA65D5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34EA42-9A9B-52A0-8462-1B6D2FAC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05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3BDDA-7AB6-A1DC-7B2D-142629EE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4839F-3924-00ED-6EF5-60E7AEFA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0A038C-74EC-9E55-BD5D-02BBF8C0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2D7375-4D9A-23CF-EB24-740753D7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AEA5B2-C91C-29F0-0211-8D47EFE7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2FEDA3-0EF4-C847-5B70-6D360D6A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08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3715C-11F9-C406-CE86-83FDAC39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F43C004-944C-E9B8-1D72-FD4D1A6F0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DF56B3-0BE7-ACDC-FFA5-E47D08FAC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DA8950-695A-9F2D-3917-4DCD00DA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296D7A-0B25-6C03-B683-FD3A003B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655821-11F1-8732-45A1-59EE807F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2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DFC5D-A44B-82B7-3928-8230BA37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62B1C0-105E-44C9-7F94-809453501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BCD285-82DE-A9CF-1856-36B1FD642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818E4-FDB3-4A3F-9613-9B02AC495518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14B8D1-A7E8-7AE6-8831-D7127C5AB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B4B7FE-3719-2621-0DEF-B7C202D26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EF827-7B57-46D2-A42F-36E7821702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2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D922BEB-35AE-C3F1-4E21-376401555EFE}"/>
              </a:ext>
            </a:extLst>
          </p:cNvPr>
          <p:cNvSpPr/>
          <p:nvPr/>
        </p:nvSpPr>
        <p:spPr>
          <a:xfrm>
            <a:off x="6960970" y="2020330"/>
            <a:ext cx="5727742" cy="2817340"/>
          </a:xfrm>
          <a:prstGeom prst="roundRect">
            <a:avLst/>
          </a:pr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Круг: прозрачная заливка 2">
            <a:extLst>
              <a:ext uri="{FF2B5EF4-FFF2-40B4-BE49-F238E27FC236}">
                <a16:creationId xmlns:a16="http://schemas.microsoft.com/office/drawing/2014/main" id="{A5A0DC5C-F176-6677-9FED-A0ECCD0B46ED}"/>
              </a:ext>
            </a:extLst>
          </p:cNvPr>
          <p:cNvSpPr/>
          <p:nvPr/>
        </p:nvSpPr>
        <p:spPr>
          <a:xfrm>
            <a:off x="5368546" y="895863"/>
            <a:ext cx="5066270" cy="5066270"/>
          </a:xfrm>
          <a:prstGeom prst="donut">
            <a:avLst>
              <a:gd name="adj" fmla="val 15475"/>
            </a:avLst>
          </a:prstGeom>
          <a:solidFill>
            <a:srgbClr val="ECF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9D43B18-0C8E-E6EB-4A3D-A1ED447A02AA}"/>
              </a:ext>
            </a:extLst>
          </p:cNvPr>
          <p:cNvCxnSpPr>
            <a:cxnSpLocks/>
          </p:cNvCxnSpPr>
          <p:nvPr/>
        </p:nvCxnSpPr>
        <p:spPr>
          <a:xfrm flipH="1">
            <a:off x="6792254" y="1027634"/>
            <a:ext cx="1214924" cy="0"/>
          </a:xfrm>
          <a:prstGeom prst="line">
            <a:avLst/>
          </a:prstGeom>
          <a:ln w="19050">
            <a:solidFill>
              <a:srgbClr val="0078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C826759-0517-FEAC-DB5A-51B897965728}"/>
              </a:ext>
            </a:extLst>
          </p:cNvPr>
          <p:cNvCxnSpPr>
            <a:cxnSpLocks/>
          </p:cNvCxnSpPr>
          <p:nvPr/>
        </p:nvCxnSpPr>
        <p:spPr>
          <a:xfrm>
            <a:off x="9675505" y="673404"/>
            <a:ext cx="86497" cy="6147527"/>
          </a:xfrm>
          <a:prstGeom prst="line">
            <a:avLst/>
          </a:prstGeom>
          <a:ln w="19050">
            <a:solidFill>
              <a:srgbClr val="0078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F7885200-8EB2-14AF-B395-BA176714F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5" t="1369" r="10853" b="2086"/>
          <a:stretch/>
        </p:blipFill>
        <p:spPr bwMode="auto">
          <a:xfrm>
            <a:off x="7423342" y="116530"/>
            <a:ext cx="3821723" cy="662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E6615B0-6035-24B0-0D2F-08E8B08F16A1}"/>
              </a:ext>
            </a:extLst>
          </p:cNvPr>
          <p:cNvSpPr txBox="1">
            <a:spLocks/>
          </p:cNvSpPr>
          <p:nvPr/>
        </p:nvSpPr>
        <p:spPr>
          <a:xfrm>
            <a:off x="286589" y="5912170"/>
            <a:ext cx="1980744" cy="487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Тюмень </a:t>
            </a:r>
            <a:r>
              <a:rPr lang="ru-RU" sz="2000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0AD847-6A8D-802F-6F89-A4CCA0FE9FE5}"/>
              </a:ext>
            </a:extLst>
          </p:cNvPr>
          <p:cNvSpPr>
            <a:spLocks noGrp="1"/>
          </p:cNvSpPr>
          <p:nvPr/>
        </p:nvSpPr>
        <p:spPr>
          <a:xfrm>
            <a:off x="286589" y="1027633"/>
            <a:ext cx="6785988" cy="2287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078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Проект: </a:t>
            </a:r>
            <a:r>
              <a:rPr lang="en-US" sz="3200" b="1" dirty="0">
                <a:solidFill>
                  <a:srgbClr val="0078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Brainz </a:t>
            </a:r>
            <a:endParaRPr lang="ru-RU" sz="3200" b="1" dirty="0">
              <a:solidFill>
                <a:srgbClr val="0078FF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algn="l"/>
            <a:r>
              <a:rPr lang="en-US" sz="3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– </a:t>
            </a:r>
            <a:r>
              <a:rPr lang="ru-RU" sz="3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ваш гид в мире учебы: путь к эффективному управлению временем в учебном процессе</a:t>
            </a:r>
            <a:endParaRPr lang="x-none" sz="32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Подзаголовок 3">
            <a:extLst>
              <a:ext uri="{FF2B5EF4-FFF2-40B4-BE49-F238E27FC236}">
                <a16:creationId xmlns:a16="http://schemas.microsoft.com/office/drawing/2014/main" id="{B7289D81-F188-3D16-0678-0354038C24A4}"/>
              </a:ext>
            </a:extLst>
          </p:cNvPr>
          <p:cNvSpPr>
            <a:spLocks noGrp="1"/>
          </p:cNvSpPr>
          <p:nvPr/>
        </p:nvSpPr>
        <p:spPr>
          <a:xfrm>
            <a:off x="286589" y="121849"/>
            <a:ext cx="5713045" cy="797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ГАПОУ ТО «Тюменский техникум строительной</a:t>
            </a:r>
          </a:p>
          <a:p>
            <a:pPr algn="l"/>
            <a:r>
              <a:rPr lang="ru-RU" sz="200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индустрии и городского хозяйства»</a:t>
            </a:r>
            <a:endParaRPr lang="ru-RU" sz="2000" dirty="0">
              <a:solidFill>
                <a:srgbClr val="007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FAA7C53-229D-D375-1439-B9213D8D5D3F}"/>
              </a:ext>
            </a:extLst>
          </p:cNvPr>
          <p:cNvSpPr txBox="1">
            <a:spLocks/>
          </p:cNvSpPr>
          <p:nvPr/>
        </p:nvSpPr>
        <p:spPr>
          <a:xfrm>
            <a:off x="286589" y="3963066"/>
            <a:ext cx="6811087" cy="174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Авторы:</a:t>
            </a:r>
            <a:r>
              <a:rPr lang="ru-RU" sz="2000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Воронов А.А. Павлов Н.С. Ковальчук А.С.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ИСиП-22-9-1</a:t>
            </a:r>
          </a:p>
          <a:p>
            <a:r>
              <a:rPr lang="ru-RU" sz="2000" b="1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Апевалина О.С.</a:t>
            </a:r>
          </a:p>
          <a:p>
            <a:endParaRPr lang="ru-RU" sz="2000" dirty="0">
              <a:solidFill>
                <a:srgbClr val="007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0ECBF88-1153-AAB6-8FD4-59FE7F0763F2}"/>
              </a:ext>
            </a:extLst>
          </p:cNvPr>
          <p:cNvCxnSpPr/>
          <p:nvPr/>
        </p:nvCxnSpPr>
        <p:spPr>
          <a:xfrm>
            <a:off x="6792254" y="1027634"/>
            <a:ext cx="86497" cy="5830366"/>
          </a:xfrm>
          <a:prstGeom prst="line">
            <a:avLst/>
          </a:prstGeom>
          <a:ln w="19050">
            <a:solidFill>
              <a:srgbClr val="0078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F6FC9DB-7A79-BA24-67F2-A792E2863A8D}"/>
              </a:ext>
            </a:extLst>
          </p:cNvPr>
          <p:cNvSpPr/>
          <p:nvPr/>
        </p:nvSpPr>
        <p:spPr>
          <a:xfrm>
            <a:off x="92763" y="1321600"/>
            <a:ext cx="72000" cy="2196000"/>
          </a:xfrm>
          <a:prstGeom prst="roundRect">
            <a:avLst/>
          </a:prstGeom>
          <a:solidFill>
            <a:srgbClr val="0078FF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Круг: прозрачная заливка 7">
            <a:extLst>
              <a:ext uri="{FF2B5EF4-FFF2-40B4-BE49-F238E27FC236}">
                <a16:creationId xmlns:a16="http://schemas.microsoft.com/office/drawing/2014/main" id="{EC93F146-ACBB-9DD6-09AA-1082C41B2996}"/>
              </a:ext>
            </a:extLst>
          </p:cNvPr>
          <p:cNvSpPr/>
          <p:nvPr/>
        </p:nvSpPr>
        <p:spPr>
          <a:xfrm>
            <a:off x="10338372" y="2945283"/>
            <a:ext cx="967431" cy="967431"/>
          </a:xfrm>
          <a:prstGeom prst="donut">
            <a:avLst>
              <a:gd name="adj" fmla="val 1672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34C79465-74CC-7492-32F3-2E04C54D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50" y="2786809"/>
            <a:ext cx="1461581" cy="14615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30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8">
            <a:extLst>
              <a:ext uri="{FF2B5EF4-FFF2-40B4-BE49-F238E27FC236}">
                <a16:creationId xmlns:a16="http://schemas.microsoft.com/office/drawing/2014/main" id="{2F8BD052-7C8A-6757-5DAB-0519B651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007" y="77169"/>
            <a:ext cx="1274268" cy="1274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045EB0-08A7-F595-CB6E-EE178E4C70E8}"/>
              </a:ext>
            </a:extLst>
          </p:cNvPr>
          <p:cNvSpPr txBox="1"/>
          <p:nvPr/>
        </p:nvSpPr>
        <p:spPr>
          <a:xfrm>
            <a:off x="565018" y="1359638"/>
            <a:ext cx="565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Oxygen API </a:t>
            </a:r>
            <a:r>
              <a:rPr lang="en-US" dirty="0">
                <a:latin typeface="Arial" panose="020B06040202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– </a:t>
            </a:r>
            <a:r>
              <a:rPr lang="ru-RU" dirty="0">
                <a:latin typeface="Arial" panose="020B06040202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предоставляет доступ к текстовым генеративным моделям, такие как</a:t>
            </a:r>
            <a:endParaRPr lang="en-US" dirty="0">
              <a:latin typeface="Arial" panose="020B0604020202020204" pitchFamily="34" charset="0"/>
              <a:ea typeface="SF Pro Text" panose="00000500000000000000" pitchFamily="2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GPT, LLAMA, CODELLAMA, MISTRAL, LZLV</a:t>
            </a:r>
            <a:endParaRPr lang="ru-RU" b="1" dirty="0">
              <a:latin typeface="Arial" panose="020B0604020202020204" pitchFamily="34" charset="0"/>
              <a:ea typeface="SF Pro Tex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53CAC-32D6-D3D7-E7C0-BF58D347D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47" y="77169"/>
            <a:ext cx="1274268" cy="1274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C19DF4-7904-D473-EED1-A0749765EAC3}"/>
              </a:ext>
            </a:extLst>
          </p:cNvPr>
          <p:cNvSpPr txBox="1"/>
          <p:nvPr/>
        </p:nvSpPr>
        <p:spPr>
          <a:xfrm>
            <a:off x="6096000" y="1351437"/>
            <a:ext cx="575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VK ID API </a:t>
            </a:r>
            <a:r>
              <a:rPr lang="en-US" dirty="0">
                <a:latin typeface="Arial" panose="020B06040202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– </a:t>
            </a:r>
            <a:r>
              <a:rPr lang="ru-RU" dirty="0">
                <a:latin typeface="Arial" panose="020B06040202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предоставляет возможность авторизации при помощи существующего аккаунта </a:t>
            </a:r>
            <a:r>
              <a:rPr lang="en-US" dirty="0">
                <a:latin typeface="Arial" panose="020B06040202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VK ID</a:t>
            </a:r>
            <a:r>
              <a:rPr lang="ru-RU" dirty="0">
                <a:latin typeface="Arial" panose="020B06040202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, не только для студентов, но и для преподавателей</a:t>
            </a:r>
            <a:endParaRPr lang="ru-RU" b="1" dirty="0">
              <a:latin typeface="Arial" panose="020B0604020202020204" pitchFamily="34" charset="0"/>
              <a:ea typeface="SF Pro Tex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DB5F3A-159D-4A20-D33A-6B64D7325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"/>
          <a:stretch/>
        </p:blipFill>
        <p:spPr bwMode="auto">
          <a:xfrm>
            <a:off x="961390" y="2658293"/>
            <a:ext cx="2033494" cy="4074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BECAD47-1228-5CFA-E5E6-A73CE9AF1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000" y="2660096"/>
            <a:ext cx="2033494" cy="407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182B62A-D1FD-A164-FD21-F83829E0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4" y="2658293"/>
            <a:ext cx="2033494" cy="4074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27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F424ECB-A0AB-BF2D-BD08-79C714C7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7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DA01128-63A9-8D55-5A53-A4213C124006}"/>
              </a:ext>
            </a:extLst>
          </p:cNvPr>
          <p:cNvSpPr/>
          <p:nvPr/>
        </p:nvSpPr>
        <p:spPr>
          <a:xfrm>
            <a:off x="7416287" y="2020330"/>
            <a:ext cx="5727742" cy="2817340"/>
          </a:xfrm>
          <a:prstGeom prst="roundRect">
            <a:avLst/>
          </a:pr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Круг: прозрачная заливка 6">
            <a:extLst>
              <a:ext uri="{FF2B5EF4-FFF2-40B4-BE49-F238E27FC236}">
                <a16:creationId xmlns:a16="http://schemas.microsoft.com/office/drawing/2014/main" id="{EE09256F-F2A2-6E7F-A751-3A5FF3CA2129}"/>
              </a:ext>
            </a:extLst>
          </p:cNvPr>
          <p:cNvSpPr/>
          <p:nvPr/>
        </p:nvSpPr>
        <p:spPr>
          <a:xfrm>
            <a:off x="5823863" y="895863"/>
            <a:ext cx="5066270" cy="5066270"/>
          </a:xfrm>
          <a:prstGeom prst="donut">
            <a:avLst>
              <a:gd name="adj" fmla="val 15475"/>
            </a:avLst>
          </a:prstGeom>
          <a:solidFill>
            <a:srgbClr val="ECF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911D8AE-41E8-C6D6-1F8D-FB0BF98EF692}"/>
              </a:ext>
            </a:extLst>
          </p:cNvPr>
          <p:cNvCxnSpPr>
            <a:cxnSpLocks/>
          </p:cNvCxnSpPr>
          <p:nvPr/>
        </p:nvCxnSpPr>
        <p:spPr>
          <a:xfrm flipH="1">
            <a:off x="7247571" y="1027634"/>
            <a:ext cx="1214924" cy="0"/>
          </a:xfrm>
          <a:prstGeom prst="line">
            <a:avLst/>
          </a:prstGeom>
          <a:ln w="19050">
            <a:solidFill>
              <a:srgbClr val="0078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2E7B6731-5E5F-8A5E-A695-279AB64AF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5" t="1369" r="10853" b="2086"/>
          <a:stretch/>
        </p:blipFill>
        <p:spPr bwMode="auto">
          <a:xfrm>
            <a:off x="7844357" y="116530"/>
            <a:ext cx="3821723" cy="662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EDC42E9-EE32-AE1A-D92E-E85A1F5E5EE2}"/>
              </a:ext>
            </a:extLst>
          </p:cNvPr>
          <p:cNvCxnSpPr/>
          <p:nvPr/>
        </p:nvCxnSpPr>
        <p:spPr>
          <a:xfrm>
            <a:off x="7247571" y="1027634"/>
            <a:ext cx="86497" cy="5830366"/>
          </a:xfrm>
          <a:prstGeom prst="line">
            <a:avLst/>
          </a:prstGeom>
          <a:ln w="19050">
            <a:solidFill>
              <a:srgbClr val="0078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6C6DB648-C48C-E025-64BE-B0C569591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467" y="2786809"/>
            <a:ext cx="1461581" cy="14615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061B34-DEAF-8E0A-0753-29BC34D5FF6A}"/>
              </a:ext>
            </a:extLst>
          </p:cNvPr>
          <p:cNvSpPr/>
          <p:nvPr/>
        </p:nvSpPr>
        <p:spPr>
          <a:xfrm>
            <a:off x="0" y="0"/>
            <a:ext cx="6217920" cy="6858000"/>
          </a:xfrm>
          <a:prstGeom prst="rect">
            <a:avLst/>
          </a:pr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1895" y="329228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982" y="1318334"/>
            <a:ext cx="5570081" cy="2577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настоящее время мы активно разрабатываем и тестируем наше приложение с целью выявления потенциальных недоработок. Для этого мы проводим тщательные проверки в нашем учебном заведении, чтобы гарантировать его готовность к масштабированию и успешной реализации в других образовательных учреждениях.</a:t>
            </a:r>
            <a:endParaRPr lang="ru-RU" sz="18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C1D516-00AE-E476-FA9F-2744F6C55B9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65396" y="4555211"/>
            <a:ext cx="952500" cy="952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EC1A26-E616-A4C5-F725-5EAE393C7D7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780477" y="4555211"/>
            <a:ext cx="952500" cy="952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554BB5-06FF-6DCA-5282-F513F459442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889999" y="4555211"/>
            <a:ext cx="952500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3D0EAB-254C-84C7-E8C9-55DC8C0AD3F6}"/>
              </a:ext>
            </a:extLst>
          </p:cNvPr>
          <p:cNvSpPr txBox="1"/>
          <p:nvPr/>
        </p:nvSpPr>
        <p:spPr>
          <a:xfrm>
            <a:off x="-227271" y="5507711"/>
            <a:ext cx="2737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100+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пользователей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ACF1F-C026-1254-A443-A4AE47D6B918}"/>
              </a:ext>
            </a:extLst>
          </p:cNvPr>
          <p:cNvSpPr txBox="1"/>
          <p:nvPr/>
        </p:nvSpPr>
        <p:spPr>
          <a:xfrm>
            <a:off x="2356481" y="5507710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20+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15A7B-C519-F74C-4DDC-C4F4978C68F7}"/>
              </a:ext>
            </a:extLst>
          </p:cNvPr>
          <p:cNvSpPr txBox="1"/>
          <p:nvPr/>
        </p:nvSpPr>
        <p:spPr>
          <a:xfrm>
            <a:off x="4175271" y="5507709"/>
            <a:ext cx="2381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Платформа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36B277A2-3173-6975-45A2-01CCF211F98B}"/>
              </a:ext>
            </a:extLst>
          </p:cNvPr>
          <p:cNvSpPr/>
          <p:nvPr/>
        </p:nvSpPr>
        <p:spPr>
          <a:xfrm>
            <a:off x="11965885" y="-62467"/>
            <a:ext cx="226115" cy="1717258"/>
          </a:xfrm>
          <a:prstGeom prst="roundRect">
            <a:avLst/>
          </a:pr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00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3D6A5-8E8C-E6C4-09A3-CB8D5192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7E279-8DF4-608C-F26E-3008709C8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416" y="256032"/>
            <a:ext cx="5219114" cy="1941572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FB5B0F-CE72-55B4-F8E0-BE37E6175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416" y="2502450"/>
            <a:ext cx="3846741" cy="2946880"/>
          </a:xfrm>
        </p:spPr>
        <p:txBody>
          <a:bodyPr>
            <a:normAutofit/>
          </a:bodyPr>
          <a:lstStyle/>
          <a:p>
            <a:pPr algn="l"/>
            <a:r>
              <a:rPr lang="ru-RU" sz="2200" b="1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Авторы: </a:t>
            </a:r>
          </a:p>
          <a:p>
            <a:pPr algn="l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Павлов Н.С.,ИСиП-22-9-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l"/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nikfik9495@gmail.com</a:t>
            </a:r>
            <a:endParaRPr lang="ru-RU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Воронов А.А.,ИСиП-22-9-1,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eeleephaant@mail.ru</a:t>
            </a:r>
          </a:p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Ковальчук А.В.,ИСиП-22-9-1,</a:t>
            </a:r>
          </a:p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al.kov2006@gmail.com</a:t>
            </a:r>
            <a:endParaRPr lang="ru-RU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000" dirty="0">
              <a:solidFill>
                <a:srgbClr val="007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200" dirty="0">
              <a:solidFill>
                <a:srgbClr val="007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200" dirty="0">
              <a:solidFill>
                <a:srgbClr val="007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200" dirty="0">
              <a:solidFill>
                <a:srgbClr val="007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rgbClr val="007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Круг: прозрачная заливка 6">
            <a:extLst>
              <a:ext uri="{FF2B5EF4-FFF2-40B4-BE49-F238E27FC236}">
                <a16:creationId xmlns:a16="http://schemas.microsoft.com/office/drawing/2014/main" id="{42CABE00-6267-66F0-8FAB-C6436AE4A8FA}"/>
              </a:ext>
            </a:extLst>
          </p:cNvPr>
          <p:cNvSpPr/>
          <p:nvPr/>
        </p:nvSpPr>
        <p:spPr>
          <a:xfrm>
            <a:off x="5216588" y="1442755"/>
            <a:ext cx="5066270" cy="5066270"/>
          </a:xfrm>
          <a:prstGeom prst="donut">
            <a:avLst>
              <a:gd name="adj" fmla="val 15475"/>
            </a:avLst>
          </a:prstGeom>
          <a:solidFill>
            <a:srgbClr val="ECF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F5B88A0-EF00-6835-2E87-4E48FB981AF6}"/>
              </a:ext>
            </a:extLst>
          </p:cNvPr>
          <p:cNvSpPr/>
          <p:nvPr/>
        </p:nvSpPr>
        <p:spPr>
          <a:xfrm>
            <a:off x="6506085" y="1348403"/>
            <a:ext cx="4972015" cy="4972015"/>
          </a:xfrm>
          <a:prstGeom prst="ellipse">
            <a:avLst/>
          </a:pr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99B8FC1-93C3-7A1C-10FD-9DF6360B6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t="12445" r="30386"/>
          <a:stretch/>
        </p:blipFill>
        <p:spPr bwMode="auto">
          <a:xfrm flipH="1">
            <a:off x="6982149" y="853440"/>
            <a:ext cx="5473731" cy="60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EE3840C-94A6-8B5F-D819-321129E35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3" t="53978" r="22006" b="19689"/>
          <a:stretch/>
        </p:blipFill>
        <p:spPr bwMode="auto">
          <a:xfrm>
            <a:off x="7898211" y="2423452"/>
            <a:ext cx="1959667" cy="19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4D473D-8B06-E285-CD46-21F8ADB1EA01}"/>
              </a:ext>
            </a:extLst>
          </p:cNvPr>
          <p:cNvSpPr txBox="1"/>
          <p:nvPr/>
        </p:nvSpPr>
        <p:spPr>
          <a:xfrm>
            <a:off x="8386582" y="1971554"/>
            <a:ext cx="982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QR-</a:t>
            </a:r>
            <a:r>
              <a:rPr lang="ru-RU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код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63C87F8-8D42-5D06-366B-3B09C760D6C7}"/>
              </a:ext>
            </a:extLst>
          </p:cNvPr>
          <p:cNvSpPr/>
          <p:nvPr/>
        </p:nvSpPr>
        <p:spPr>
          <a:xfrm>
            <a:off x="7898211" y="4626864"/>
            <a:ext cx="1959667" cy="438912"/>
          </a:xfrm>
          <a:prstGeom prst="roundRect">
            <a:avLst/>
          </a:prstGeom>
          <a:solidFill>
            <a:srgbClr val="007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Arial Black" panose="020B0A04020102020204" pitchFamily="34" charset="0"/>
              </a:rPr>
              <a:t>Скачать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AAE743-6EAF-05D8-CA58-410B13CF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000" l="4667" r="95778">
                        <a14:foregroundMark x1="68444" y1="92333" x2="68444" y2="92333"/>
                        <a14:foregroundMark x1="92889" y1="78667" x2="92889" y2="78667"/>
                        <a14:foregroundMark x1="95778" y1="68333" x2="95778" y2="68333"/>
                        <a14:foregroundMark x1="15667" y1="46444" x2="15667" y2="46444"/>
                        <a14:foregroundMark x1="12444" y1="30778" x2="12444" y2="30778"/>
                        <a14:foregroundMark x1="4667" y1="28000" x2="4667" y2="28000"/>
                        <a14:foregroundMark x1="19889" y1="16778" x2="19889" y2="16778"/>
                        <a14:foregroundMark x1="39889" y1="12000" x2="39889" y2="12000"/>
                        <a14:foregroundMark x1="49111" y1="27000" x2="49111" y2="2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4840">
            <a:off x="8339721" y="4978300"/>
            <a:ext cx="1447217" cy="14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22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2135A2-3826-2B39-3111-6468FC4386DD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Цель">
            <a:extLst>
              <a:ext uri="{FF2B5EF4-FFF2-40B4-BE49-F238E27FC236}">
                <a16:creationId xmlns:a16="http://schemas.microsoft.com/office/drawing/2014/main" id="{C06177FC-9A8D-23D8-FE02-9FFF7B65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8934" y="-1681822"/>
            <a:ext cx="4590726" cy="4590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CEAE86-35B3-A051-6B78-2D23A411D626}"/>
              </a:ext>
            </a:extLst>
          </p:cNvPr>
          <p:cNvSpPr txBox="1"/>
          <p:nvPr/>
        </p:nvSpPr>
        <p:spPr>
          <a:xfrm>
            <a:off x="1045370" y="1497579"/>
            <a:ext cx="10101261" cy="111755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36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Создание приложения для эффективного управления временем в учебном процессе</a:t>
            </a:r>
            <a:endParaRPr lang="ru-RU" sz="3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ru-RU" sz="11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3D3E-8F8C-7A68-AF1A-5D0AAA8F7812}"/>
              </a:ext>
            </a:extLst>
          </p:cNvPr>
          <p:cNvSpPr txBox="1"/>
          <p:nvPr/>
        </p:nvSpPr>
        <p:spPr>
          <a:xfrm>
            <a:off x="687619" y="344285"/>
            <a:ext cx="3850824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8000" b="0" dirty="0">
                <a:solidFill>
                  <a:srgbClr val="0078FF"/>
                </a:solidFill>
              </a:rPr>
              <a:t>ц</a:t>
            </a:r>
            <a:r>
              <a:rPr lang="ru-RU" sz="8000" b="0" dirty="0">
                <a:solidFill>
                  <a:srgbClr val="0078FF"/>
                </a:solidFill>
                <a:latin typeface="Bebas Neue Bold" pitchFamily="2" charset="0"/>
                <a:cs typeface="Arial" panose="020B0604020202020204" pitchFamily="34" charset="0"/>
              </a:rPr>
              <a:t>ель</a:t>
            </a:r>
            <a:endParaRPr lang="ru-RU" sz="8000" b="0" dirty="0">
              <a:solidFill>
                <a:srgbClr val="0078FF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10A76-4FCF-CBFE-1736-83342D3EFDCA}"/>
              </a:ext>
            </a:extLst>
          </p:cNvPr>
          <p:cNvSpPr txBox="1"/>
          <p:nvPr/>
        </p:nvSpPr>
        <p:spPr>
          <a:xfrm>
            <a:off x="1317772" y="706193"/>
            <a:ext cx="3220671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b="0" dirty="0">
                <a:solidFill>
                  <a:srgbClr val="0078FF"/>
                </a:solidFill>
                <a:latin typeface="Bebas Neue Bold" pitchFamily="2" charset="0"/>
                <a:cs typeface="Arial" panose="020B0604020202020204" pitchFamily="34" charset="0"/>
              </a:rPr>
              <a:t>работы</a:t>
            </a:r>
            <a:endParaRPr lang="ru-RU" sz="2000" b="0" dirty="0">
              <a:solidFill>
                <a:srgbClr val="0078FF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F8B3E-A407-727B-123B-B7306C9D6FC2}"/>
              </a:ext>
            </a:extLst>
          </p:cNvPr>
          <p:cNvSpPr txBox="1"/>
          <p:nvPr/>
        </p:nvSpPr>
        <p:spPr>
          <a:xfrm>
            <a:off x="716195" y="2472685"/>
            <a:ext cx="6368143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6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8000" dirty="0">
                <a:solidFill>
                  <a:srgbClr val="0078FF"/>
                </a:solidFill>
              </a:rPr>
              <a:t>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5DB5D-00E6-14AD-8B6F-DA75429CDAA6}"/>
              </a:ext>
            </a:extLst>
          </p:cNvPr>
          <p:cNvSpPr txBox="1"/>
          <p:nvPr/>
        </p:nvSpPr>
        <p:spPr>
          <a:xfrm>
            <a:off x="4040185" y="2690835"/>
            <a:ext cx="1190340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4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2000" dirty="0">
                <a:solidFill>
                  <a:srgbClr val="0078FF"/>
                </a:solidFill>
              </a:rPr>
              <a:t>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AC34B-2718-E75B-2081-9F4783F29573}"/>
              </a:ext>
            </a:extLst>
          </p:cNvPr>
          <p:cNvSpPr txBox="1"/>
          <p:nvPr/>
        </p:nvSpPr>
        <p:spPr>
          <a:xfrm>
            <a:off x="2541007" y="3738657"/>
            <a:ext cx="3554993" cy="157703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  <a:p>
            <a:pPr algn="l">
              <a:lnSpc>
                <a:spcPct val="80000"/>
              </a:lnSpc>
            </a:pPr>
            <a:r>
              <a:rPr lang="ru-RU" sz="2400" b="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Создание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возможности просмотра расписания для всех групп </a:t>
            </a:r>
          </a:p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C4178-F354-0976-72DC-2783D6089F58}"/>
              </a:ext>
            </a:extLst>
          </p:cNvPr>
          <p:cNvSpPr txBox="1"/>
          <p:nvPr/>
        </p:nvSpPr>
        <p:spPr>
          <a:xfrm>
            <a:off x="7702747" y="4075422"/>
            <a:ext cx="3355397" cy="128156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5400" b="0">
                <a:solidFill>
                  <a:schemeClr val="bg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2400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функций для взаимодействия с транспортной картой </a:t>
            </a:r>
          </a:p>
          <a:p>
            <a:pPr algn="l"/>
            <a:endParaRPr lang="ru-RU" sz="240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BA306-CD61-1062-2A59-527C953BB324}"/>
              </a:ext>
            </a:extLst>
          </p:cNvPr>
          <p:cNvSpPr txBox="1"/>
          <p:nvPr/>
        </p:nvSpPr>
        <p:spPr>
          <a:xfrm>
            <a:off x="2590948" y="5436593"/>
            <a:ext cx="3505051" cy="128156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5400" b="0">
                <a:solidFill>
                  <a:schemeClr val="bg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240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Облачное</a:t>
            </a:r>
            <a:r>
              <a:rPr lang="ru-RU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хранилище контактов на преподавателей</a:t>
            </a:r>
          </a:p>
          <a:p>
            <a:pPr algn="l"/>
            <a:endParaRPr lang="ru-RU" sz="240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3D201-42F6-C7A4-9699-7313B9BDF524}"/>
              </a:ext>
            </a:extLst>
          </p:cNvPr>
          <p:cNvSpPr txBox="1"/>
          <p:nvPr/>
        </p:nvSpPr>
        <p:spPr>
          <a:xfrm>
            <a:off x="7702746" y="5399015"/>
            <a:ext cx="3879654" cy="128156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5400" b="0">
                <a:solidFill>
                  <a:schemeClr val="bg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2400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и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скусственного интеллекта в приложение</a:t>
            </a:r>
          </a:p>
          <a:p>
            <a:pPr algn="l"/>
            <a:endParaRPr lang="ru-RU" sz="2400" dirty="0">
              <a:solidFill>
                <a:srgbClr val="00D2C1"/>
              </a:solidFill>
              <a:latin typeface="Bebas Neue Book" pitchFamily="2" charset="0"/>
            </a:endParaRPr>
          </a:p>
        </p:txBody>
      </p:sp>
      <p:sp>
        <p:nvSpPr>
          <p:cNvPr id="30" name="Полилиния 29">
            <a:extLst>
              <a:ext uri="{FF2B5EF4-FFF2-40B4-BE49-F238E27FC236}">
                <a16:creationId xmlns:a16="http://schemas.microsoft.com/office/drawing/2014/main" id="{ADFFCA2D-6F96-8A3D-9A49-3BE02CF8C08C}"/>
              </a:ext>
            </a:extLst>
          </p:cNvPr>
          <p:cNvSpPr/>
          <p:nvPr/>
        </p:nvSpPr>
        <p:spPr>
          <a:xfrm>
            <a:off x="6904320" y="5446187"/>
            <a:ext cx="673137" cy="673137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66169" y="378443"/>
                </a:moveTo>
                <a:lnTo>
                  <a:pt x="466169" y="598890"/>
                </a:lnTo>
                <a:lnTo>
                  <a:pt x="373129" y="598890"/>
                </a:lnTo>
                <a:close/>
                <a:moveTo>
                  <a:pt x="456110" y="202421"/>
                </a:moveTo>
                <a:lnTo>
                  <a:pt x="288470" y="598890"/>
                </a:lnTo>
                <a:lnTo>
                  <a:pt x="288470" y="682710"/>
                </a:lnTo>
                <a:lnTo>
                  <a:pt x="466169" y="682710"/>
                </a:lnTo>
                <a:lnTo>
                  <a:pt x="466169" y="789161"/>
                </a:lnTo>
                <a:lnTo>
                  <a:pt x="556694" y="789161"/>
                </a:lnTo>
                <a:lnTo>
                  <a:pt x="556694" y="682710"/>
                </a:lnTo>
                <a:lnTo>
                  <a:pt x="600281" y="682710"/>
                </a:lnTo>
                <a:lnTo>
                  <a:pt x="600281" y="598890"/>
                </a:lnTo>
                <a:lnTo>
                  <a:pt x="556694" y="598890"/>
                </a:lnTo>
                <a:lnTo>
                  <a:pt x="556694" y="202421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1" name="Полилиния 30">
            <a:extLst>
              <a:ext uri="{FF2B5EF4-FFF2-40B4-BE49-F238E27FC236}">
                <a16:creationId xmlns:a16="http://schemas.microsoft.com/office/drawing/2014/main" id="{EA56EC38-E176-1B45-D3F3-6168B77A1FA4}"/>
              </a:ext>
            </a:extLst>
          </p:cNvPr>
          <p:cNvSpPr/>
          <p:nvPr/>
        </p:nvSpPr>
        <p:spPr>
          <a:xfrm>
            <a:off x="6904320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C025A6C8-0B08-0422-6FB6-342F24A32CD7}"/>
              </a:ext>
            </a:extLst>
          </p:cNvPr>
          <p:cNvSpPr/>
          <p:nvPr/>
        </p:nvSpPr>
        <p:spPr>
          <a:xfrm>
            <a:off x="1795312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3" name="Полилиния 32">
            <a:extLst>
              <a:ext uri="{FF2B5EF4-FFF2-40B4-BE49-F238E27FC236}">
                <a16:creationId xmlns:a16="http://schemas.microsoft.com/office/drawing/2014/main" id="{158DDD9D-CBD1-2D87-8577-E42C5DA6560D}"/>
              </a:ext>
            </a:extLst>
          </p:cNvPr>
          <p:cNvSpPr/>
          <p:nvPr/>
        </p:nvSpPr>
        <p:spPr>
          <a:xfrm>
            <a:off x="1795312" y="5446187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4455" y="189353"/>
                </a:moveTo>
                <a:cubicBezTo>
                  <a:pt x="429192" y="189353"/>
                  <a:pt x="394966" y="202065"/>
                  <a:pt x="371776" y="227491"/>
                </a:cubicBezTo>
                <a:cubicBezTo>
                  <a:pt x="348586" y="252916"/>
                  <a:pt x="336990" y="289378"/>
                  <a:pt x="336990" y="336876"/>
                </a:cubicBezTo>
                <a:lnTo>
                  <a:pt x="336990" y="368727"/>
                </a:lnTo>
                <a:lnTo>
                  <a:pt x="424163" y="368727"/>
                </a:lnTo>
                <a:lnTo>
                  <a:pt x="424163" y="331008"/>
                </a:lnTo>
                <a:cubicBezTo>
                  <a:pt x="424163" y="309774"/>
                  <a:pt x="428494" y="294826"/>
                  <a:pt x="437155" y="286165"/>
                </a:cubicBezTo>
                <a:cubicBezTo>
                  <a:pt x="445817" y="277503"/>
                  <a:pt x="457412" y="273173"/>
                  <a:pt x="471941" y="273173"/>
                </a:cubicBezTo>
                <a:cubicBezTo>
                  <a:pt x="486469" y="273173"/>
                  <a:pt x="498065" y="277783"/>
                  <a:pt x="506726" y="287003"/>
                </a:cubicBezTo>
                <a:cubicBezTo>
                  <a:pt x="515387" y="296223"/>
                  <a:pt x="519718" y="313965"/>
                  <a:pt x="519718" y="340229"/>
                </a:cubicBezTo>
                <a:lnTo>
                  <a:pt x="519718" y="372918"/>
                </a:lnTo>
                <a:cubicBezTo>
                  <a:pt x="519718" y="396388"/>
                  <a:pt x="514829" y="412593"/>
                  <a:pt x="505050" y="421534"/>
                </a:cubicBezTo>
                <a:cubicBezTo>
                  <a:pt x="495271" y="430475"/>
                  <a:pt x="481720" y="434945"/>
                  <a:pt x="464397" y="434945"/>
                </a:cubicBezTo>
                <a:lnTo>
                  <a:pt x="428354" y="434945"/>
                </a:lnTo>
                <a:lnTo>
                  <a:pt x="428354" y="518765"/>
                </a:lnTo>
                <a:lnTo>
                  <a:pt x="459368" y="518765"/>
                </a:lnTo>
                <a:cubicBezTo>
                  <a:pt x="480602" y="518765"/>
                  <a:pt x="495969" y="524353"/>
                  <a:pt x="505469" y="535529"/>
                </a:cubicBezTo>
                <a:cubicBezTo>
                  <a:pt x="514968" y="546705"/>
                  <a:pt x="519718" y="565984"/>
                  <a:pt x="519718" y="593365"/>
                </a:cubicBezTo>
                <a:lnTo>
                  <a:pt x="519718" y="639466"/>
                </a:lnTo>
                <a:cubicBezTo>
                  <a:pt x="519718" y="665730"/>
                  <a:pt x="515387" y="683332"/>
                  <a:pt x="506726" y="692273"/>
                </a:cubicBezTo>
                <a:cubicBezTo>
                  <a:pt x="498065" y="701213"/>
                  <a:pt x="486469" y="705684"/>
                  <a:pt x="471941" y="705684"/>
                </a:cubicBezTo>
                <a:cubicBezTo>
                  <a:pt x="457412" y="705684"/>
                  <a:pt x="445817" y="701353"/>
                  <a:pt x="437155" y="692692"/>
                </a:cubicBezTo>
                <a:cubicBezTo>
                  <a:pt x="428494" y="684030"/>
                  <a:pt x="424163" y="669082"/>
                  <a:pt x="424163" y="647848"/>
                </a:cubicBezTo>
                <a:lnTo>
                  <a:pt x="424163" y="593365"/>
                </a:lnTo>
                <a:lnTo>
                  <a:pt x="336990" y="593365"/>
                </a:lnTo>
                <a:lnTo>
                  <a:pt x="336990" y="641981"/>
                </a:lnTo>
                <a:cubicBezTo>
                  <a:pt x="336990" y="689479"/>
                  <a:pt x="348586" y="725940"/>
                  <a:pt x="371776" y="751366"/>
                </a:cubicBezTo>
                <a:cubicBezTo>
                  <a:pt x="394966" y="776791"/>
                  <a:pt x="429192" y="789504"/>
                  <a:pt x="474455" y="789504"/>
                </a:cubicBezTo>
                <a:cubicBezTo>
                  <a:pt x="519718" y="789504"/>
                  <a:pt x="553945" y="776791"/>
                  <a:pt x="577135" y="751366"/>
                </a:cubicBezTo>
                <a:cubicBezTo>
                  <a:pt x="600325" y="725940"/>
                  <a:pt x="611920" y="689479"/>
                  <a:pt x="611920" y="641981"/>
                </a:cubicBezTo>
                <a:lnTo>
                  <a:pt x="611920" y="595880"/>
                </a:lnTo>
                <a:cubicBezTo>
                  <a:pt x="611920" y="565704"/>
                  <a:pt x="607031" y="540139"/>
                  <a:pt x="597252" y="519184"/>
                </a:cubicBezTo>
                <a:cubicBezTo>
                  <a:pt x="587473" y="498229"/>
                  <a:pt x="570848" y="482723"/>
                  <a:pt x="547379" y="472664"/>
                </a:cubicBezTo>
                <a:cubicBezTo>
                  <a:pt x="590406" y="454783"/>
                  <a:pt x="611920" y="414549"/>
                  <a:pt x="611920" y="351963"/>
                </a:cubicBezTo>
                <a:lnTo>
                  <a:pt x="611920" y="336876"/>
                </a:lnTo>
                <a:cubicBezTo>
                  <a:pt x="611920" y="289378"/>
                  <a:pt x="600325" y="252916"/>
                  <a:pt x="577135" y="227491"/>
                </a:cubicBezTo>
                <a:cubicBezTo>
                  <a:pt x="553945" y="202065"/>
                  <a:pt x="519718" y="189353"/>
                  <a:pt x="474455" y="189353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76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DD4C2-E3F1-3694-5539-CA5809B15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156077F1-935D-4171-0E19-DF80346C6162}"/>
              </a:ext>
            </a:extLst>
          </p:cNvPr>
          <p:cNvSpPr txBox="1"/>
          <p:nvPr/>
        </p:nvSpPr>
        <p:spPr>
          <a:xfrm>
            <a:off x="573044" y="59942"/>
            <a:ext cx="507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История создания</a:t>
            </a:r>
          </a:p>
        </p:txBody>
      </p:sp>
      <p:sp>
        <p:nvSpPr>
          <p:cNvPr id="28" name="Шестиугольник 27">
            <a:extLst>
              <a:ext uri="{FF2B5EF4-FFF2-40B4-BE49-F238E27FC236}">
                <a16:creationId xmlns:a16="http://schemas.microsoft.com/office/drawing/2014/main" id="{AA9D6892-0EEA-441B-AB15-02B82BE6B9B2}"/>
              </a:ext>
            </a:extLst>
          </p:cNvPr>
          <p:cNvSpPr/>
          <p:nvPr/>
        </p:nvSpPr>
        <p:spPr>
          <a:xfrm>
            <a:off x="3091671" y="3487658"/>
            <a:ext cx="3170074" cy="2695332"/>
          </a:xfrm>
          <a:prstGeom prst="hexagon">
            <a:avLst/>
          </a:prstGeom>
          <a:solidFill>
            <a:srgbClr val="0078FF"/>
          </a:solidFill>
          <a:ln w="127000">
            <a:solidFill>
              <a:srgbClr val="0078FF"/>
            </a:solidFill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F8F8C7E5-E105-E8DA-D88F-496B31C2261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128112" y="3462687"/>
            <a:ext cx="1260000" cy="1260000"/>
          </a:xfrm>
          <a:prstGeom prst="rect">
            <a:avLst/>
          </a:prstGeom>
        </p:spPr>
      </p:pic>
      <p:sp>
        <p:nvSpPr>
          <p:cNvPr id="4" name="Шестиугольник 3">
            <a:extLst>
              <a:ext uri="{FF2B5EF4-FFF2-40B4-BE49-F238E27FC236}">
                <a16:creationId xmlns:a16="http://schemas.microsoft.com/office/drawing/2014/main" id="{DC7C73D0-E368-5124-3510-D88B508157A8}"/>
              </a:ext>
            </a:extLst>
          </p:cNvPr>
          <p:cNvSpPr/>
          <p:nvPr/>
        </p:nvSpPr>
        <p:spPr>
          <a:xfrm>
            <a:off x="147303" y="1910400"/>
            <a:ext cx="3170074" cy="2695332"/>
          </a:xfrm>
          <a:prstGeom prst="hexagon">
            <a:avLst/>
          </a:prstGeom>
          <a:solidFill>
            <a:srgbClr val="0078FF"/>
          </a:solidFill>
          <a:ln w="127000">
            <a:solidFill>
              <a:srgbClr val="0078FF"/>
            </a:solidFill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Шестиугольник 9">
            <a:extLst>
              <a:ext uri="{FF2B5EF4-FFF2-40B4-BE49-F238E27FC236}">
                <a16:creationId xmlns:a16="http://schemas.microsoft.com/office/drawing/2014/main" id="{705E32A4-3587-9E0B-9344-B2CB037B3118}"/>
              </a:ext>
            </a:extLst>
          </p:cNvPr>
          <p:cNvSpPr/>
          <p:nvPr/>
        </p:nvSpPr>
        <p:spPr>
          <a:xfrm>
            <a:off x="5937686" y="1910400"/>
            <a:ext cx="3170074" cy="2695332"/>
          </a:xfrm>
          <a:prstGeom prst="hexagon">
            <a:avLst/>
          </a:prstGeom>
          <a:solidFill>
            <a:srgbClr val="0078FF"/>
          </a:solidFill>
          <a:ln w="127000">
            <a:solidFill>
              <a:srgbClr val="0078FF"/>
            </a:solidFill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Шестиугольник 10">
            <a:extLst>
              <a:ext uri="{FF2B5EF4-FFF2-40B4-BE49-F238E27FC236}">
                <a16:creationId xmlns:a16="http://schemas.microsoft.com/office/drawing/2014/main" id="{6DD52ACF-E3A6-3691-D77D-B9275B8FA831}"/>
              </a:ext>
            </a:extLst>
          </p:cNvPr>
          <p:cNvSpPr/>
          <p:nvPr/>
        </p:nvSpPr>
        <p:spPr>
          <a:xfrm>
            <a:off x="8882054" y="3490145"/>
            <a:ext cx="3170074" cy="2695332"/>
          </a:xfrm>
          <a:prstGeom prst="hexagon">
            <a:avLst/>
          </a:prstGeom>
          <a:solidFill>
            <a:srgbClr val="0078FF"/>
          </a:solidFill>
          <a:ln w="127000">
            <a:solidFill>
              <a:srgbClr val="0078FF"/>
            </a:solidFill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7882E08C-FD72-C389-63D0-949B1C079E5C}"/>
              </a:ext>
            </a:extLst>
          </p:cNvPr>
          <p:cNvSpPr/>
          <p:nvPr/>
        </p:nvSpPr>
        <p:spPr>
          <a:xfrm>
            <a:off x="1567748" y="4784051"/>
            <a:ext cx="329184" cy="170688"/>
          </a:xfrm>
          <a:prstGeom prst="triangle">
            <a:avLst/>
          </a:prstGeom>
          <a:solidFill>
            <a:srgbClr val="3A3A3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6">
            <a:extLst>
              <a:ext uri="{FF2B5EF4-FFF2-40B4-BE49-F238E27FC236}">
                <a16:creationId xmlns:a16="http://schemas.microsoft.com/office/drawing/2014/main" id="{1BF9BD42-DABC-B52F-4A90-E9F2229715AB}"/>
              </a:ext>
            </a:extLst>
          </p:cNvPr>
          <p:cNvSpPr/>
          <p:nvPr/>
        </p:nvSpPr>
        <p:spPr>
          <a:xfrm rot="10800000">
            <a:off x="4512116" y="3138581"/>
            <a:ext cx="329184" cy="170688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45C119A5-9C5E-48C5-50FF-308FB2793C38}"/>
              </a:ext>
            </a:extLst>
          </p:cNvPr>
          <p:cNvSpPr/>
          <p:nvPr/>
        </p:nvSpPr>
        <p:spPr>
          <a:xfrm>
            <a:off x="7355568" y="4784051"/>
            <a:ext cx="329184" cy="170688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09396E2F-EB24-AA46-00FA-BBC1896B3885}"/>
              </a:ext>
            </a:extLst>
          </p:cNvPr>
          <p:cNvSpPr/>
          <p:nvPr/>
        </p:nvSpPr>
        <p:spPr>
          <a:xfrm rot="10800000">
            <a:off x="10302499" y="3138581"/>
            <a:ext cx="329184" cy="170688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9EA3F7D3-4ACC-B3C1-4F10-BF0932644282}"/>
              </a:ext>
            </a:extLst>
          </p:cNvPr>
          <p:cNvSpPr txBox="1"/>
          <p:nvPr/>
        </p:nvSpPr>
        <p:spPr>
          <a:xfrm>
            <a:off x="3623662" y="4784051"/>
            <a:ext cx="2005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Это началось с идеи предоставить удобное расписание занятий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980CF76-3AA0-9A9F-3CE0-A7F2C2C61EBE}"/>
              </a:ext>
            </a:extLst>
          </p:cNvPr>
          <p:cNvSpPr txBox="1"/>
          <p:nvPr/>
        </p:nvSpPr>
        <p:spPr>
          <a:xfrm>
            <a:off x="748602" y="3138579"/>
            <a:ext cx="19690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Изначально мы задумали упростить учебную жизнь студентов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6BD50B99-3081-0D70-8B99-F93D89B228CE}"/>
              </a:ext>
            </a:extLst>
          </p:cNvPr>
          <p:cNvSpPr txBox="1"/>
          <p:nvPr/>
        </p:nvSpPr>
        <p:spPr>
          <a:xfrm>
            <a:off x="6137979" y="3138580"/>
            <a:ext cx="27643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Постепенно мы расширили функционал приложения, добавив мониторинг ттс и контакты преподавателей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DDAFB602-B7B0-34EF-89F0-1896F9586D25}"/>
              </a:ext>
            </a:extLst>
          </p:cNvPr>
          <p:cNvSpPr txBox="1"/>
          <p:nvPr/>
        </p:nvSpPr>
        <p:spPr>
          <a:xfrm>
            <a:off x="9098517" y="4760230"/>
            <a:ext cx="27371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Сегодня наше приложение помогает множеству студентов эффективно управлять учебой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2846FEBA-2263-0B71-44C1-ECC96E5BB1D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102340" y="1878422"/>
            <a:ext cx="1260000" cy="1260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845464D9-A4D1-52A8-6669-4FEC80B70FD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6890160" y="1878580"/>
            <a:ext cx="1260000" cy="12600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0349657B-A705-7701-FEF4-CA3B6C24537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9837091" y="3462685"/>
            <a:ext cx="1260000" cy="126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225B2C-A02E-85C5-462B-BE0CB127D02F}"/>
              </a:ext>
            </a:extLst>
          </p:cNvPr>
          <p:cNvSpPr txBox="1"/>
          <p:nvPr/>
        </p:nvSpPr>
        <p:spPr>
          <a:xfrm>
            <a:off x="1300840" y="5030272"/>
            <a:ext cx="863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C5C5C5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F45A1B-D6F9-A54F-C1E7-4C59F392DE8C}"/>
              </a:ext>
            </a:extLst>
          </p:cNvPr>
          <p:cNvSpPr txBox="1"/>
          <p:nvPr/>
        </p:nvSpPr>
        <p:spPr>
          <a:xfrm>
            <a:off x="4269851" y="2277278"/>
            <a:ext cx="9765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C5C5C5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7154F5-368B-4E89-49CB-A8BE5D3AE727}"/>
              </a:ext>
            </a:extLst>
          </p:cNvPr>
          <p:cNvSpPr txBox="1"/>
          <p:nvPr/>
        </p:nvSpPr>
        <p:spPr>
          <a:xfrm>
            <a:off x="7096988" y="5028862"/>
            <a:ext cx="18053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C5C5C5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EC1C7F-457D-D611-15E8-C7594FDAC0A1}"/>
              </a:ext>
            </a:extLst>
          </p:cNvPr>
          <p:cNvSpPr txBox="1"/>
          <p:nvPr/>
        </p:nvSpPr>
        <p:spPr>
          <a:xfrm>
            <a:off x="10015262" y="2277278"/>
            <a:ext cx="18053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C5C5C5"/>
                </a:solidFill>
                <a:latin typeface="Arial Black" panose="020B0A040201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728675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" grpId="0" animBg="1"/>
      <p:bldP spid="10" grpId="0" animBg="1"/>
      <p:bldP spid="11" grpId="0" animBg="1"/>
      <p:bldP spid="14" grpId="0" animBg="1"/>
      <p:bldP spid="17" grpId="0" animBg="1"/>
      <p:bldP spid="19" grpId="0" animBg="1"/>
      <p:bldP spid="21" grpId="0" animBg="1"/>
      <p:bldP spid="1027" grpId="0"/>
      <p:bldP spid="1024" grpId="0"/>
      <p:bldP spid="1029" grpId="0"/>
      <p:bldP spid="1031" grpId="0"/>
      <p:bldP spid="26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F4334E48-E055-D1A8-36F0-F91B2B14F86D}"/>
              </a:ext>
            </a:extLst>
          </p:cNvPr>
          <p:cNvSpPr/>
          <p:nvPr/>
        </p:nvSpPr>
        <p:spPr>
          <a:xfrm>
            <a:off x="4813300" y="4660231"/>
            <a:ext cx="6821372" cy="985319"/>
          </a:xfrm>
          <a:prstGeom prst="roundRect">
            <a:avLst/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F5BE3835-FA52-7056-0F39-C33120ECF3CE}"/>
              </a:ext>
            </a:extLst>
          </p:cNvPr>
          <p:cNvSpPr/>
          <p:nvPr/>
        </p:nvSpPr>
        <p:spPr>
          <a:xfrm>
            <a:off x="4813300" y="3553420"/>
            <a:ext cx="6821372" cy="985319"/>
          </a:xfrm>
          <a:prstGeom prst="roundRect">
            <a:avLst/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C399CD33-1CCD-C631-2F4B-2B3E1492B7BE}"/>
              </a:ext>
            </a:extLst>
          </p:cNvPr>
          <p:cNvSpPr/>
          <p:nvPr/>
        </p:nvSpPr>
        <p:spPr>
          <a:xfrm>
            <a:off x="4813300" y="2384270"/>
            <a:ext cx="6821372" cy="985319"/>
          </a:xfrm>
          <a:prstGeom prst="roundRect">
            <a:avLst/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1932604D-239B-CC85-F31C-A5924FD29CA8}"/>
              </a:ext>
            </a:extLst>
          </p:cNvPr>
          <p:cNvSpPr/>
          <p:nvPr/>
        </p:nvSpPr>
        <p:spPr>
          <a:xfrm>
            <a:off x="4813300" y="1215000"/>
            <a:ext cx="6821372" cy="985319"/>
          </a:xfrm>
          <a:prstGeom prst="roundRect">
            <a:avLst/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85E147-8D12-F72D-B942-88039CE2A0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8C6B2993-6C98-4677-AE9F-33EED71E3ABF}"/>
              </a:ext>
            </a:extLst>
          </p:cNvPr>
          <p:cNvGraphicFramePr/>
          <p:nvPr/>
        </p:nvGraphicFramePr>
        <p:xfrm>
          <a:off x="-373539" y="1212450"/>
          <a:ext cx="5983433" cy="443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BD9F250C-F147-1491-D281-60ECDB9FBD76}"/>
              </a:ext>
            </a:extLst>
          </p:cNvPr>
          <p:cNvSpPr/>
          <p:nvPr/>
        </p:nvSpPr>
        <p:spPr>
          <a:xfrm flipV="1">
            <a:off x="5669760" y="2734285"/>
            <a:ext cx="285287" cy="285287"/>
          </a:xfrm>
          <a:prstGeom prst="ellipse">
            <a:avLst/>
          </a:prstGeom>
          <a:solidFill>
            <a:srgbClr val="70AD47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23E02FB-8398-E897-ABB9-3C785702F850}"/>
              </a:ext>
            </a:extLst>
          </p:cNvPr>
          <p:cNvSpPr/>
          <p:nvPr/>
        </p:nvSpPr>
        <p:spPr>
          <a:xfrm flipV="1">
            <a:off x="5669760" y="3903435"/>
            <a:ext cx="285287" cy="285287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5D282C3-FDF3-B6F1-FB0A-5228297D5B08}"/>
              </a:ext>
            </a:extLst>
          </p:cNvPr>
          <p:cNvSpPr/>
          <p:nvPr/>
        </p:nvSpPr>
        <p:spPr>
          <a:xfrm flipV="1">
            <a:off x="5690583" y="5057788"/>
            <a:ext cx="285287" cy="285287"/>
          </a:xfrm>
          <a:prstGeom prst="ellipse">
            <a:avLst/>
          </a:prstGeom>
          <a:solidFill>
            <a:srgbClr val="4368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90EB373-FCE6-1CD3-6122-374F18B50848}"/>
              </a:ext>
            </a:extLst>
          </p:cNvPr>
          <p:cNvSpPr/>
          <p:nvPr/>
        </p:nvSpPr>
        <p:spPr>
          <a:xfrm flipV="1">
            <a:off x="5694780" y="1565414"/>
            <a:ext cx="285287" cy="2852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2F5DE9-52D7-0C8E-F39E-100BFDF8FCB2}"/>
              </a:ext>
            </a:extLst>
          </p:cNvPr>
          <p:cNvSpPr txBox="1"/>
          <p:nvPr/>
        </p:nvSpPr>
        <p:spPr>
          <a:xfrm>
            <a:off x="6072478" y="1520305"/>
            <a:ext cx="87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78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1910D-42A8-AFDC-FC09-9C15101BC942}"/>
              </a:ext>
            </a:extLst>
          </p:cNvPr>
          <p:cNvSpPr txBox="1"/>
          <p:nvPr/>
        </p:nvSpPr>
        <p:spPr>
          <a:xfrm>
            <a:off x="6058190" y="2690395"/>
            <a:ext cx="90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78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8D906A-B77E-1FD2-5575-6F6604A115AB}"/>
              </a:ext>
            </a:extLst>
          </p:cNvPr>
          <p:cNvSpPr txBox="1"/>
          <p:nvPr/>
        </p:nvSpPr>
        <p:spPr>
          <a:xfrm>
            <a:off x="6055204" y="3861412"/>
            <a:ext cx="90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78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6C02C-A340-2D0F-0D82-F14408EE523A}"/>
              </a:ext>
            </a:extLst>
          </p:cNvPr>
          <p:cNvSpPr txBox="1"/>
          <p:nvPr/>
        </p:nvSpPr>
        <p:spPr>
          <a:xfrm>
            <a:off x="6055204" y="5015765"/>
            <a:ext cx="59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78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1256C6-14EF-782E-E5B0-F00D9274013E}"/>
              </a:ext>
            </a:extLst>
          </p:cNvPr>
          <p:cNvSpPr txBox="1"/>
          <p:nvPr/>
        </p:nvSpPr>
        <p:spPr>
          <a:xfrm>
            <a:off x="7652927" y="2412062"/>
            <a:ext cx="1952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8FF"/>
                </a:solidFill>
                <a:latin typeface="Arial Black" panose="020B0A04020102020204" pitchFamily="34" charset="0"/>
              </a:rPr>
              <a:t>Авторизация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7ACB98-87A0-228C-0191-2333EA94316F}"/>
              </a:ext>
            </a:extLst>
          </p:cNvPr>
          <p:cNvSpPr txBox="1"/>
          <p:nvPr/>
        </p:nvSpPr>
        <p:spPr>
          <a:xfrm>
            <a:off x="7652229" y="2679276"/>
            <a:ext cx="3768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Предоставляет возможность для регистрации в приложении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04E05-B8D8-70CB-0B79-62447D87D461}"/>
              </a:ext>
            </a:extLst>
          </p:cNvPr>
          <p:cNvSpPr txBox="1"/>
          <p:nvPr/>
        </p:nvSpPr>
        <p:spPr>
          <a:xfrm>
            <a:off x="7687874" y="1268978"/>
            <a:ext cx="2909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8FF"/>
                </a:solidFill>
                <a:latin typeface="Arial Black" panose="020B0A04020102020204" pitchFamily="34" charset="0"/>
              </a:rPr>
              <a:t>Настройки аккаунта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7DF213-0AB6-CF27-084A-520203AD6FF0}"/>
              </a:ext>
            </a:extLst>
          </p:cNvPr>
          <p:cNvSpPr txBox="1"/>
          <p:nvPr/>
        </p:nvSpPr>
        <p:spPr>
          <a:xfrm>
            <a:off x="7687874" y="1554265"/>
            <a:ext cx="3205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настраивать свой профиль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FD7607-3C29-20DB-3E5C-F309C2172088}"/>
              </a:ext>
            </a:extLst>
          </p:cNvPr>
          <p:cNvSpPr txBox="1"/>
          <p:nvPr/>
        </p:nvSpPr>
        <p:spPr>
          <a:xfrm>
            <a:off x="7652229" y="3584936"/>
            <a:ext cx="2074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8FF"/>
                </a:solidFill>
                <a:latin typeface="Arial Black" panose="020B0A04020102020204" pitchFamily="34" charset="0"/>
              </a:rPr>
              <a:t>Сканер текста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024E2-6519-1400-3817-52674D558F80}"/>
              </a:ext>
            </a:extLst>
          </p:cNvPr>
          <p:cNvSpPr txBox="1"/>
          <p:nvPr/>
        </p:nvSpPr>
        <p:spPr>
          <a:xfrm>
            <a:off x="7626817" y="3843125"/>
            <a:ext cx="3768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Преобразует текст с фото в электронный формат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9A5B02-8961-9143-0BCA-ED8499704B2C}"/>
              </a:ext>
            </a:extLst>
          </p:cNvPr>
          <p:cNvSpPr txBox="1"/>
          <p:nvPr/>
        </p:nvSpPr>
        <p:spPr>
          <a:xfrm>
            <a:off x="7630257" y="4688456"/>
            <a:ext cx="301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8FF"/>
                </a:solidFill>
                <a:latin typeface="Arial Black" panose="020B0A04020102020204" pitchFamily="34" charset="0"/>
              </a:rPr>
              <a:t>Справка об обучении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2B5AB8-99A3-C430-D599-ED3541898EB4}"/>
              </a:ext>
            </a:extLst>
          </p:cNvPr>
          <p:cNvSpPr txBox="1"/>
          <p:nvPr/>
        </p:nvSpPr>
        <p:spPr>
          <a:xfrm>
            <a:off x="7626817" y="4936412"/>
            <a:ext cx="4334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Предоставляет полезную информацию для абитуриентов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CA37E8-97CC-AED8-56AD-DE5D0560249F}"/>
              </a:ext>
            </a:extLst>
          </p:cNvPr>
          <p:cNvSpPr txBox="1"/>
          <p:nvPr/>
        </p:nvSpPr>
        <p:spPr>
          <a:xfrm>
            <a:off x="635000" y="252282"/>
            <a:ext cx="4178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Анкетирование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23148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206B28-516B-FFC1-8947-70EBC5E0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  <a:effectLst>
            <a:glow>
              <a:schemeClr val="accent1"/>
            </a:glow>
            <a:outerShdw dist="50800" algn="ctr" rotWithShape="0">
              <a:srgbClr val="000000"/>
            </a:outerShdw>
            <a:reflection endPos="0" dist="254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1B600-674B-7EBC-D787-BD3D5969253B}"/>
              </a:ext>
            </a:extLst>
          </p:cNvPr>
          <p:cNvSpPr txBox="1"/>
          <p:nvPr/>
        </p:nvSpPr>
        <p:spPr>
          <a:xfrm>
            <a:off x="0" y="9525"/>
            <a:ext cx="313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Объект 8">
            <a:extLst>
              <a:ext uri="{FF2B5EF4-FFF2-40B4-BE49-F238E27FC236}">
                <a16:creationId xmlns:a16="http://schemas.microsoft.com/office/drawing/2014/main" id="{4BD353B3-7BCE-7FF9-9DAE-41539C5A5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9" y="1219200"/>
            <a:ext cx="2451158" cy="253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126F33-4D09-E26D-ED2B-F1D7AB1EDF4B}"/>
              </a:ext>
            </a:extLst>
          </p:cNvPr>
          <p:cNvSpPr txBox="1"/>
          <p:nvPr/>
        </p:nvSpPr>
        <p:spPr>
          <a:xfrm>
            <a:off x="4633835" y="3752655"/>
            <a:ext cx="2924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Jetpack</a:t>
            </a:r>
            <a:b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Compose</a:t>
            </a:r>
            <a:endParaRPr lang="ru-RU" sz="4000" dirty="0">
              <a:solidFill>
                <a:schemeClr val="bg1"/>
              </a:solidFill>
              <a:latin typeface="Arial Black" panose="020B0A04020102020204" pitchFamily="34" charset="0"/>
              <a:ea typeface="SF Pro Tex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Знак ''плюс'' 3">
            <a:extLst>
              <a:ext uri="{FF2B5EF4-FFF2-40B4-BE49-F238E27FC236}">
                <a16:creationId xmlns:a16="http://schemas.microsoft.com/office/drawing/2014/main" id="{D930B3A6-8ACA-F6F5-86FE-2530B02D02FB}"/>
              </a:ext>
            </a:extLst>
          </p:cNvPr>
          <p:cNvSpPr/>
          <p:nvPr/>
        </p:nvSpPr>
        <p:spPr>
          <a:xfrm>
            <a:off x="2691696" y="1506906"/>
            <a:ext cx="1966430" cy="195928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7A37FC-6BA7-8EE4-9501-49C7DEAC9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75" y="660701"/>
            <a:ext cx="3376402" cy="3651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4AA06-229E-6760-A22A-50BE1DF70633}"/>
              </a:ext>
            </a:extLst>
          </p:cNvPr>
          <p:cNvSpPr txBox="1"/>
          <p:nvPr/>
        </p:nvSpPr>
        <p:spPr>
          <a:xfrm>
            <a:off x="632186" y="3753901"/>
            <a:ext cx="235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Kotlin</a:t>
            </a:r>
            <a:endParaRPr lang="ru-RU" sz="4000" dirty="0">
              <a:solidFill>
                <a:schemeClr val="bg1"/>
              </a:solidFill>
              <a:latin typeface="Arial Black" panose="020B0A04020102020204" pitchFamily="34" charset="0"/>
              <a:ea typeface="SF Pro Tex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Равно 9">
            <a:extLst>
              <a:ext uri="{FF2B5EF4-FFF2-40B4-BE49-F238E27FC236}">
                <a16:creationId xmlns:a16="http://schemas.microsoft.com/office/drawing/2014/main" id="{FCC5E5CF-C946-9BA6-E5B7-B04EA5F1B8C7}"/>
              </a:ext>
            </a:extLst>
          </p:cNvPr>
          <p:cNvSpPr/>
          <p:nvPr/>
        </p:nvSpPr>
        <p:spPr>
          <a:xfrm>
            <a:off x="7204762" y="1340501"/>
            <a:ext cx="1978178" cy="2292096"/>
          </a:xfrm>
          <a:prstGeom prst="mathEqual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E6E9D2-84F3-A5A6-7F7F-8B61C7EFD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565" y="1136549"/>
            <a:ext cx="2700000" cy="27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EB767F-3DB7-7147-AEAD-EFF5C9B8671A}"/>
              </a:ext>
            </a:extLst>
          </p:cNvPr>
          <p:cNvSpPr txBox="1"/>
          <p:nvPr/>
        </p:nvSpPr>
        <p:spPr>
          <a:xfrm>
            <a:off x="9468423" y="3836549"/>
            <a:ext cx="2074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  <a:cs typeface="Arial" panose="020B0604020202020204" pitchFamily="34" charset="0"/>
              </a:rPr>
              <a:t>BrainZ</a:t>
            </a:r>
            <a:endParaRPr lang="ru-RU" sz="4000" dirty="0">
              <a:solidFill>
                <a:schemeClr val="bg1"/>
              </a:solidFill>
              <a:latin typeface="Arial Black" panose="020B0A04020102020204" pitchFamily="34" charset="0"/>
              <a:ea typeface="SF Pro Tex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6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BCC44E-93C2-8840-2CC5-FD15C36B3890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5D6A960-CF3B-6ABE-90BD-6B1175A6A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3" r="17614"/>
          <a:stretch/>
        </p:blipFill>
        <p:spPr bwMode="auto">
          <a:xfrm>
            <a:off x="8200488" y="260080"/>
            <a:ext cx="3151725" cy="642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88DF43-5A92-DF9F-14D0-B1947B93B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396" y="409056"/>
            <a:ext cx="2635589" cy="6039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B9A70-B8E7-2F3F-F2BE-4E4F5CEB22ED}"/>
              </a:ext>
            </a:extLst>
          </p:cNvPr>
          <p:cNvSpPr txBox="1"/>
          <p:nvPr/>
        </p:nvSpPr>
        <p:spPr>
          <a:xfrm>
            <a:off x="974102" y="981075"/>
            <a:ext cx="6025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 расписаний для всех групп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A4AD4-2050-3E33-2F12-AC9DB2D97337}"/>
              </a:ext>
            </a:extLst>
          </p:cNvPr>
          <p:cNvSpPr txBox="1"/>
          <p:nvPr/>
        </p:nvSpPr>
        <p:spPr>
          <a:xfrm>
            <a:off x="974102" y="1519576"/>
            <a:ext cx="60256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Функция просмотра расписаний для разных групп позволяет пользователям (обычно студентам или преподавателям) просматривать учебные расписания для конкретных учебных групп. Эта функция обычно включает в себя: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</a:p>
        </p:txBody>
      </p:sp>
      <p:sp>
        <p:nvSpPr>
          <p:cNvPr id="10" name="Полилиния 30">
            <a:extLst>
              <a:ext uri="{FF2B5EF4-FFF2-40B4-BE49-F238E27FC236}">
                <a16:creationId xmlns:a16="http://schemas.microsoft.com/office/drawing/2014/main" id="{68F70506-0BA1-CDF9-0E03-C79B65D8073A}"/>
              </a:ext>
            </a:extLst>
          </p:cNvPr>
          <p:cNvSpPr/>
          <p:nvPr/>
        </p:nvSpPr>
        <p:spPr>
          <a:xfrm>
            <a:off x="1072652" y="3969197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Полилиния 31">
            <a:extLst>
              <a:ext uri="{FF2B5EF4-FFF2-40B4-BE49-F238E27FC236}">
                <a16:creationId xmlns:a16="http://schemas.microsoft.com/office/drawing/2014/main" id="{285FFBD7-B093-C373-C76C-EF88830CE002}"/>
              </a:ext>
            </a:extLst>
          </p:cNvPr>
          <p:cNvSpPr/>
          <p:nvPr/>
        </p:nvSpPr>
        <p:spPr>
          <a:xfrm>
            <a:off x="1072652" y="3135634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" name="Полилиния 32">
            <a:extLst>
              <a:ext uri="{FF2B5EF4-FFF2-40B4-BE49-F238E27FC236}">
                <a16:creationId xmlns:a16="http://schemas.microsoft.com/office/drawing/2014/main" id="{52042D88-32AC-DB15-CA59-B87F80B1432E}"/>
              </a:ext>
            </a:extLst>
          </p:cNvPr>
          <p:cNvSpPr/>
          <p:nvPr/>
        </p:nvSpPr>
        <p:spPr>
          <a:xfrm>
            <a:off x="1077020" y="4802760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4455" y="189353"/>
                </a:moveTo>
                <a:cubicBezTo>
                  <a:pt x="429192" y="189353"/>
                  <a:pt x="394966" y="202065"/>
                  <a:pt x="371776" y="227491"/>
                </a:cubicBezTo>
                <a:cubicBezTo>
                  <a:pt x="348586" y="252916"/>
                  <a:pt x="336990" y="289378"/>
                  <a:pt x="336990" y="336876"/>
                </a:cubicBezTo>
                <a:lnTo>
                  <a:pt x="336990" y="368727"/>
                </a:lnTo>
                <a:lnTo>
                  <a:pt x="424163" y="368727"/>
                </a:lnTo>
                <a:lnTo>
                  <a:pt x="424163" y="331008"/>
                </a:lnTo>
                <a:cubicBezTo>
                  <a:pt x="424163" y="309774"/>
                  <a:pt x="428494" y="294826"/>
                  <a:pt x="437155" y="286165"/>
                </a:cubicBezTo>
                <a:cubicBezTo>
                  <a:pt x="445817" y="277503"/>
                  <a:pt x="457412" y="273173"/>
                  <a:pt x="471941" y="273173"/>
                </a:cubicBezTo>
                <a:cubicBezTo>
                  <a:pt x="486469" y="273173"/>
                  <a:pt x="498065" y="277783"/>
                  <a:pt x="506726" y="287003"/>
                </a:cubicBezTo>
                <a:cubicBezTo>
                  <a:pt x="515387" y="296223"/>
                  <a:pt x="519718" y="313965"/>
                  <a:pt x="519718" y="340229"/>
                </a:cubicBezTo>
                <a:lnTo>
                  <a:pt x="519718" y="372918"/>
                </a:lnTo>
                <a:cubicBezTo>
                  <a:pt x="519718" y="396388"/>
                  <a:pt x="514829" y="412593"/>
                  <a:pt x="505050" y="421534"/>
                </a:cubicBezTo>
                <a:cubicBezTo>
                  <a:pt x="495271" y="430475"/>
                  <a:pt x="481720" y="434945"/>
                  <a:pt x="464397" y="434945"/>
                </a:cubicBezTo>
                <a:lnTo>
                  <a:pt x="428354" y="434945"/>
                </a:lnTo>
                <a:lnTo>
                  <a:pt x="428354" y="518765"/>
                </a:lnTo>
                <a:lnTo>
                  <a:pt x="459368" y="518765"/>
                </a:lnTo>
                <a:cubicBezTo>
                  <a:pt x="480602" y="518765"/>
                  <a:pt x="495969" y="524353"/>
                  <a:pt x="505469" y="535529"/>
                </a:cubicBezTo>
                <a:cubicBezTo>
                  <a:pt x="514968" y="546705"/>
                  <a:pt x="519718" y="565984"/>
                  <a:pt x="519718" y="593365"/>
                </a:cubicBezTo>
                <a:lnTo>
                  <a:pt x="519718" y="639466"/>
                </a:lnTo>
                <a:cubicBezTo>
                  <a:pt x="519718" y="665730"/>
                  <a:pt x="515387" y="683332"/>
                  <a:pt x="506726" y="692273"/>
                </a:cubicBezTo>
                <a:cubicBezTo>
                  <a:pt x="498065" y="701213"/>
                  <a:pt x="486469" y="705684"/>
                  <a:pt x="471941" y="705684"/>
                </a:cubicBezTo>
                <a:cubicBezTo>
                  <a:pt x="457412" y="705684"/>
                  <a:pt x="445817" y="701353"/>
                  <a:pt x="437155" y="692692"/>
                </a:cubicBezTo>
                <a:cubicBezTo>
                  <a:pt x="428494" y="684030"/>
                  <a:pt x="424163" y="669082"/>
                  <a:pt x="424163" y="647848"/>
                </a:cubicBezTo>
                <a:lnTo>
                  <a:pt x="424163" y="593365"/>
                </a:lnTo>
                <a:lnTo>
                  <a:pt x="336990" y="593365"/>
                </a:lnTo>
                <a:lnTo>
                  <a:pt x="336990" y="641981"/>
                </a:lnTo>
                <a:cubicBezTo>
                  <a:pt x="336990" y="689479"/>
                  <a:pt x="348586" y="725940"/>
                  <a:pt x="371776" y="751366"/>
                </a:cubicBezTo>
                <a:cubicBezTo>
                  <a:pt x="394966" y="776791"/>
                  <a:pt x="429192" y="789504"/>
                  <a:pt x="474455" y="789504"/>
                </a:cubicBezTo>
                <a:cubicBezTo>
                  <a:pt x="519718" y="789504"/>
                  <a:pt x="553945" y="776791"/>
                  <a:pt x="577135" y="751366"/>
                </a:cubicBezTo>
                <a:cubicBezTo>
                  <a:pt x="600325" y="725940"/>
                  <a:pt x="611920" y="689479"/>
                  <a:pt x="611920" y="641981"/>
                </a:cubicBezTo>
                <a:lnTo>
                  <a:pt x="611920" y="595880"/>
                </a:lnTo>
                <a:cubicBezTo>
                  <a:pt x="611920" y="565704"/>
                  <a:pt x="607031" y="540139"/>
                  <a:pt x="597252" y="519184"/>
                </a:cubicBezTo>
                <a:cubicBezTo>
                  <a:pt x="587473" y="498229"/>
                  <a:pt x="570848" y="482723"/>
                  <a:pt x="547379" y="472664"/>
                </a:cubicBezTo>
                <a:cubicBezTo>
                  <a:pt x="590406" y="454783"/>
                  <a:pt x="611920" y="414549"/>
                  <a:pt x="611920" y="351963"/>
                </a:cubicBezTo>
                <a:lnTo>
                  <a:pt x="611920" y="336876"/>
                </a:lnTo>
                <a:cubicBezTo>
                  <a:pt x="611920" y="289378"/>
                  <a:pt x="600325" y="252916"/>
                  <a:pt x="577135" y="227491"/>
                </a:cubicBezTo>
                <a:cubicBezTo>
                  <a:pt x="553945" y="202065"/>
                  <a:pt x="519718" y="189353"/>
                  <a:pt x="474455" y="189353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0FE99-C6AB-F6CD-9B8E-A77F5DD7CA57}"/>
              </a:ext>
            </a:extLst>
          </p:cNvPr>
          <p:cNvSpPr txBox="1"/>
          <p:nvPr/>
        </p:nvSpPr>
        <p:spPr>
          <a:xfrm>
            <a:off x="1962665" y="3244334"/>
            <a:ext cx="239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Выбор группы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DB7BC-457C-DE91-B125-BFD61442A11E}"/>
              </a:ext>
            </a:extLst>
          </p:cNvPr>
          <p:cNvSpPr txBox="1"/>
          <p:nvPr/>
        </p:nvSpPr>
        <p:spPr>
          <a:xfrm>
            <a:off x="1962665" y="4121099"/>
            <a:ext cx="2567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Просмотр расписания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9A78FE-4243-330A-CE43-8F31EDDA8A7C}"/>
              </a:ext>
            </a:extLst>
          </p:cNvPr>
          <p:cNvSpPr txBox="1"/>
          <p:nvPr/>
        </p:nvSpPr>
        <p:spPr>
          <a:xfrm>
            <a:off x="1962665" y="4954662"/>
            <a:ext cx="2975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Фильтрация и сортировка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018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9A1E6B0-2A7C-66F5-525A-F571FBC86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5" r="17322"/>
          <a:stretch/>
        </p:blipFill>
        <p:spPr bwMode="auto">
          <a:xfrm>
            <a:off x="8200489" y="203689"/>
            <a:ext cx="3151724" cy="642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132D09-99B5-334D-2CA5-1667E2F32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36"/>
          <a:stretch/>
        </p:blipFill>
        <p:spPr>
          <a:xfrm>
            <a:off x="8458397" y="376110"/>
            <a:ext cx="2635587" cy="6105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528549F-A09D-C5D9-8278-FF657C559EC0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69BD1-440C-DB35-938D-CD66B8BE8EC8}"/>
              </a:ext>
            </a:extLst>
          </p:cNvPr>
          <p:cNvSpPr txBox="1"/>
          <p:nvPr/>
        </p:nvSpPr>
        <p:spPr>
          <a:xfrm>
            <a:off x="974101" y="981075"/>
            <a:ext cx="637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7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Взаимодействие с транспортной картой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F2FD4-5DB5-6D12-D492-6D68FC094E83}"/>
              </a:ext>
            </a:extLst>
          </p:cNvPr>
          <p:cNvSpPr txBox="1"/>
          <p:nvPr/>
        </p:nvSpPr>
        <p:spPr>
          <a:xfrm>
            <a:off x="1072652" y="159452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Функция взаимодействия с транспортной картой позволяет пользователям управлять своей картой для общественного транспорта через мобильное приложение. Основные возможности этой функции включают: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олилиния 30">
            <a:extLst>
              <a:ext uri="{FF2B5EF4-FFF2-40B4-BE49-F238E27FC236}">
                <a16:creationId xmlns:a16="http://schemas.microsoft.com/office/drawing/2014/main" id="{DFBB3B8B-31D3-4A75-8134-4F7684072C47}"/>
              </a:ext>
            </a:extLst>
          </p:cNvPr>
          <p:cNvSpPr/>
          <p:nvPr/>
        </p:nvSpPr>
        <p:spPr>
          <a:xfrm>
            <a:off x="1072652" y="3969197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олилиния 31">
            <a:extLst>
              <a:ext uri="{FF2B5EF4-FFF2-40B4-BE49-F238E27FC236}">
                <a16:creationId xmlns:a16="http://schemas.microsoft.com/office/drawing/2014/main" id="{CA2A00FA-9837-6BFE-1806-53DC6AB0C130}"/>
              </a:ext>
            </a:extLst>
          </p:cNvPr>
          <p:cNvSpPr/>
          <p:nvPr/>
        </p:nvSpPr>
        <p:spPr>
          <a:xfrm>
            <a:off x="1072652" y="3135634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6" name="Полилиния 32">
            <a:extLst>
              <a:ext uri="{FF2B5EF4-FFF2-40B4-BE49-F238E27FC236}">
                <a16:creationId xmlns:a16="http://schemas.microsoft.com/office/drawing/2014/main" id="{7CD0A683-A5F7-220B-8E19-8795AE6A34D6}"/>
              </a:ext>
            </a:extLst>
          </p:cNvPr>
          <p:cNvSpPr/>
          <p:nvPr/>
        </p:nvSpPr>
        <p:spPr>
          <a:xfrm>
            <a:off x="1077020" y="4802760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4455" y="189353"/>
                </a:moveTo>
                <a:cubicBezTo>
                  <a:pt x="429192" y="189353"/>
                  <a:pt x="394966" y="202065"/>
                  <a:pt x="371776" y="227491"/>
                </a:cubicBezTo>
                <a:cubicBezTo>
                  <a:pt x="348586" y="252916"/>
                  <a:pt x="336990" y="289378"/>
                  <a:pt x="336990" y="336876"/>
                </a:cubicBezTo>
                <a:lnTo>
                  <a:pt x="336990" y="368727"/>
                </a:lnTo>
                <a:lnTo>
                  <a:pt x="424163" y="368727"/>
                </a:lnTo>
                <a:lnTo>
                  <a:pt x="424163" y="331008"/>
                </a:lnTo>
                <a:cubicBezTo>
                  <a:pt x="424163" y="309774"/>
                  <a:pt x="428494" y="294826"/>
                  <a:pt x="437155" y="286165"/>
                </a:cubicBezTo>
                <a:cubicBezTo>
                  <a:pt x="445817" y="277503"/>
                  <a:pt x="457412" y="273173"/>
                  <a:pt x="471941" y="273173"/>
                </a:cubicBezTo>
                <a:cubicBezTo>
                  <a:pt x="486469" y="273173"/>
                  <a:pt x="498065" y="277783"/>
                  <a:pt x="506726" y="287003"/>
                </a:cubicBezTo>
                <a:cubicBezTo>
                  <a:pt x="515387" y="296223"/>
                  <a:pt x="519718" y="313965"/>
                  <a:pt x="519718" y="340229"/>
                </a:cubicBezTo>
                <a:lnTo>
                  <a:pt x="519718" y="372918"/>
                </a:lnTo>
                <a:cubicBezTo>
                  <a:pt x="519718" y="396388"/>
                  <a:pt x="514829" y="412593"/>
                  <a:pt x="505050" y="421534"/>
                </a:cubicBezTo>
                <a:cubicBezTo>
                  <a:pt x="495271" y="430475"/>
                  <a:pt x="481720" y="434945"/>
                  <a:pt x="464397" y="434945"/>
                </a:cubicBezTo>
                <a:lnTo>
                  <a:pt x="428354" y="434945"/>
                </a:lnTo>
                <a:lnTo>
                  <a:pt x="428354" y="518765"/>
                </a:lnTo>
                <a:lnTo>
                  <a:pt x="459368" y="518765"/>
                </a:lnTo>
                <a:cubicBezTo>
                  <a:pt x="480602" y="518765"/>
                  <a:pt x="495969" y="524353"/>
                  <a:pt x="505469" y="535529"/>
                </a:cubicBezTo>
                <a:cubicBezTo>
                  <a:pt x="514968" y="546705"/>
                  <a:pt x="519718" y="565984"/>
                  <a:pt x="519718" y="593365"/>
                </a:cubicBezTo>
                <a:lnTo>
                  <a:pt x="519718" y="639466"/>
                </a:lnTo>
                <a:cubicBezTo>
                  <a:pt x="519718" y="665730"/>
                  <a:pt x="515387" y="683332"/>
                  <a:pt x="506726" y="692273"/>
                </a:cubicBezTo>
                <a:cubicBezTo>
                  <a:pt x="498065" y="701213"/>
                  <a:pt x="486469" y="705684"/>
                  <a:pt x="471941" y="705684"/>
                </a:cubicBezTo>
                <a:cubicBezTo>
                  <a:pt x="457412" y="705684"/>
                  <a:pt x="445817" y="701353"/>
                  <a:pt x="437155" y="692692"/>
                </a:cubicBezTo>
                <a:cubicBezTo>
                  <a:pt x="428494" y="684030"/>
                  <a:pt x="424163" y="669082"/>
                  <a:pt x="424163" y="647848"/>
                </a:cubicBezTo>
                <a:lnTo>
                  <a:pt x="424163" y="593365"/>
                </a:lnTo>
                <a:lnTo>
                  <a:pt x="336990" y="593365"/>
                </a:lnTo>
                <a:lnTo>
                  <a:pt x="336990" y="641981"/>
                </a:lnTo>
                <a:cubicBezTo>
                  <a:pt x="336990" y="689479"/>
                  <a:pt x="348586" y="725940"/>
                  <a:pt x="371776" y="751366"/>
                </a:cubicBezTo>
                <a:cubicBezTo>
                  <a:pt x="394966" y="776791"/>
                  <a:pt x="429192" y="789504"/>
                  <a:pt x="474455" y="789504"/>
                </a:cubicBezTo>
                <a:cubicBezTo>
                  <a:pt x="519718" y="789504"/>
                  <a:pt x="553945" y="776791"/>
                  <a:pt x="577135" y="751366"/>
                </a:cubicBezTo>
                <a:cubicBezTo>
                  <a:pt x="600325" y="725940"/>
                  <a:pt x="611920" y="689479"/>
                  <a:pt x="611920" y="641981"/>
                </a:cubicBezTo>
                <a:lnTo>
                  <a:pt x="611920" y="595880"/>
                </a:lnTo>
                <a:cubicBezTo>
                  <a:pt x="611920" y="565704"/>
                  <a:pt x="607031" y="540139"/>
                  <a:pt x="597252" y="519184"/>
                </a:cubicBezTo>
                <a:cubicBezTo>
                  <a:pt x="587473" y="498229"/>
                  <a:pt x="570848" y="482723"/>
                  <a:pt x="547379" y="472664"/>
                </a:cubicBezTo>
                <a:cubicBezTo>
                  <a:pt x="590406" y="454783"/>
                  <a:pt x="611920" y="414549"/>
                  <a:pt x="611920" y="351963"/>
                </a:cubicBezTo>
                <a:lnTo>
                  <a:pt x="611920" y="336876"/>
                </a:lnTo>
                <a:cubicBezTo>
                  <a:pt x="611920" y="289378"/>
                  <a:pt x="600325" y="252916"/>
                  <a:pt x="577135" y="227491"/>
                </a:cubicBezTo>
                <a:cubicBezTo>
                  <a:pt x="553945" y="202065"/>
                  <a:pt x="519718" y="189353"/>
                  <a:pt x="474455" y="189353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6AD9D-70E2-C331-0BB3-133774CF7446}"/>
              </a:ext>
            </a:extLst>
          </p:cNvPr>
          <p:cNvSpPr txBox="1"/>
          <p:nvPr/>
        </p:nvSpPr>
        <p:spPr>
          <a:xfrm>
            <a:off x="1922264" y="32875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Пополнение баланса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3D165F-3B11-ABD0-6BED-3A8432E0F4F7}"/>
              </a:ext>
            </a:extLst>
          </p:cNvPr>
          <p:cNvSpPr txBox="1"/>
          <p:nvPr/>
        </p:nvSpPr>
        <p:spPr>
          <a:xfrm>
            <a:off x="1922264" y="41266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Просмотр баланса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27BF15-EB1E-35FD-5C77-5BEDFB98D38D}"/>
              </a:ext>
            </a:extLst>
          </p:cNvPr>
          <p:cNvSpPr txBox="1"/>
          <p:nvPr/>
        </p:nvSpPr>
        <p:spPr>
          <a:xfrm>
            <a:off x="1922264" y="4954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Управление личными данными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751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442301E-4E39-DBB5-9ED6-35BB4B5A1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5" r="17322"/>
          <a:stretch/>
        </p:blipFill>
        <p:spPr bwMode="auto">
          <a:xfrm>
            <a:off x="8200489" y="232796"/>
            <a:ext cx="3151724" cy="642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F7C2EA-0E5D-3C0A-729D-5A0FEAB5F74D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ABA615-E9F3-0188-DFA3-6BDD8EB2E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" b="4701"/>
          <a:stretch/>
        </p:blipFill>
        <p:spPr bwMode="auto">
          <a:xfrm>
            <a:off x="8450161" y="408641"/>
            <a:ext cx="2637692" cy="6040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FBF1B-46A7-DF8C-5D27-8E2489719B49}"/>
              </a:ext>
            </a:extLst>
          </p:cNvPr>
          <p:cNvSpPr txBox="1"/>
          <p:nvPr/>
        </p:nvSpPr>
        <p:spPr>
          <a:xfrm>
            <a:off x="965866" y="966605"/>
            <a:ext cx="7733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Облачное хранилище контактов</a:t>
            </a:r>
          </a:p>
          <a:p>
            <a:pPr algn="l"/>
            <a:endParaRPr lang="ru-RU" sz="2400" b="1" dirty="0">
              <a:solidFill>
                <a:srgbClr val="0078FF"/>
              </a:solidFill>
              <a:latin typeface="Bebas Neue Book" pitchFamily="2" charset="0"/>
            </a:endParaRPr>
          </a:p>
        </p:txBody>
      </p:sp>
      <p:sp>
        <p:nvSpPr>
          <p:cNvPr id="14" name="Полилиния 30">
            <a:extLst>
              <a:ext uri="{FF2B5EF4-FFF2-40B4-BE49-F238E27FC236}">
                <a16:creationId xmlns:a16="http://schemas.microsoft.com/office/drawing/2014/main" id="{B9B06912-B079-4236-0697-7A52B8BC9EAB}"/>
              </a:ext>
            </a:extLst>
          </p:cNvPr>
          <p:cNvSpPr/>
          <p:nvPr/>
        </p:nvSpPr>
        <p:spPr>
          <a:xfrm>
            <a:off x="1072652" y="3969197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олилиния 31">
            <a:extLst>
              <a:ext uri="{FF2B5EF4-FFF2-40B4-BE49-F238E27FC236}">
                <a16:creationId xmlns:a16="http://schemas.microsoft.com/office/drawing/2014/main" id="{8A620D2F-6605-7CE0-C0C3-4E7284898064}"/>
              </a:ext>
            </a:extLst>
          </p:cNvPr>
          <p:cNvSpPr/>
          <p:nvPr/>
        </p:nvSpPr>
        <p:spPr>
          <a:xfrm>
            <a:off x="1072652" y="3135634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6" name="Полилиния 32">
            <a:extLst>
              <a:ext uri="{FF2B5EF4-FFF2-40B4-BE49-F238E27FC236}">
                <a16:creationId xmlns:a16="http://schemas.microsoft.com/office/drawing/2014/main" id="{AFD23F19-DC1B-043C-8B96-4D21982E0FAC}"/>
              </a:ext>
            </a:extLst>
          </p:cNvPr>
          <p:cNvSpPr/>
          <p:nvPr/>
        </p:nvSpPr>
        <p:spPr>
          <a:xfrm>
            <a:off x="1077020" y="4802760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4455" y="189353"/>
                </a:moveTo>
                <a:cubicBezTo>
                  <a:pt x="429192" y="189353"/>
                  <a:pt x="394966" y="202065"/>
                  <a:pt x="371776" y="227491"/>
                </a:cubicBezTo>
                <a:cubicBezTo>
                  <a:pt x="348586" y="252916"/>
                  <a:pt x="336990" y="289378"/>
                  <a:pt x="336990" y="336876"/>
                </a:cubicBezTo>
                <a:lnTo>
                  <a:pt x="336990" y="368727"/>
                </a:lnTo>
                <a:lnTo>
                  <a:pt x="424163" y="368727"/>
                </a:lnTo>
                <a:lnTo>
                  <a:pt x="424163" y="331008"/>
                </a:lnTo>
                <a:cubicBezTo>
                  <a:pt x="424163" y="309774"/>
                  <a:pt x="428494" y="294826"/>
                  <a:pt x="437155" y="286165"/>
                </a:cubicBezTo>
                <a:cubicBezTo>
                  <a:pt x="445817" y="277503"/>
                  <a:pt x="457412" y="273173"/>
                  <a:pt x="471941" y="273173"/>
                </a:cubicBezTo>
                <a:cubicBezTo>
                  <a:pt x="486469" y="273173"/>
                  <a:pt x="498065" y="277783"/>
                  <a:pt x="506726" y="287003"/>
                </a:cubicBezTo>
                <a:cubicBezTo>
                  <a:pt x="515387" y="296223"/>
                  <a:pt x="519718" y="313965"/>
                  <a:pt x="519718" y="340229"/>
                </a:cubicBezTo>
                <a:lnTo>
                  <a:pt x="519718" y="372918"/>
                </a:lnTo>
                <a:cubicBezTo>
                  <a:pt x="519718" y="396388"/>
                  <a:pt x="514829" y="412593"/>
                  <a:pt x="505050" y="421534"/>
                </a:cubicBezTo>
                <a:cubicBezTo>
                  <a:pt x="495271" y="430475"/>
                  <a:pt x="481720" y="434945"/>
                  <a:pt x="464397" y="434945"/>
                </a:cubicBezTo>
                <a:lnTo>
                  <a:pt x="428354" y="434945"/>
                </a:lnTo>
                <a:lnTo>
                  <a:pt x="428354" y="518765"/>
                </a:lnTo>
                <a:lnTo>
                  <a:pt x="459368" y="518765"/>
                </a:lnTo>
                <a:cubicBezTo>
                  <a:pt x="480602" y="518765"/>
                  <a:pt x="495969" y="524353"/>
                  <a:pt x="505469" y="535529"/>
                </a:cubicBezTo>
                <a:cubicBezTo>
                  <a:pt x="514968" y="546705"/>
                  <a:pt x="519718" y="565984"/>
                  <a:pt x="519718" y="593365"/>
                </a:cubicBezTo>
                <a:lnTo>
                  <a:pt x="519718" y="639466"/>
                </a:lnTo>
                <a:cubicBezTo>
                  <a:pt x="519718" y="665730"/>
                  <a:pt x="515387" y="683332"/>
                  <a:pt x="506726" y="692273"/>
                </a:cubicBezTo>
                <a:cubicBezTo>
                  <a:pt x="498065" y="701213"/>
                  <a:pt x="486469" y="705684"/>
                  <a:pt x="471941" y="705684"/>
                </a:cubicBezTo>
                <a:cubicBezTo>
                  <a:pt x="457412" y="705684"/>
                  <a:pt x="445817" y="701353"/>
                  <a:pt x="437155" y="692692"/>
                </a:cubicBezTo>
                <a:cubicBezTo>
                  <a:pt x="428494" y="684030"/>
                  <a:pt x="424163" y="669082"/>
                  <a:pt x="424163" y="647848"/>
                </a:cubicBezTo>
                <a:lnTo>
                  <a:pt x="424163" y="593365"/>
                </a:lnTo>
                <a:lnTo>
                  <a:pt x="336990" y="593365"/>
                </a:lnTo>
                <a:lnTo>
                  <a:pt x="336990" y="641981"/>
                </a:lnTo>
                <a:cubicBezTo>
                  <a:pt x="336990" y="689479"/>
                  <a:pt x="348586" y="725940"/>
                  <a:pt x="371776" y="751366"/>
                </a:cubicBezTo>
                <a:cubicBezTo>
                  <a:pt x="394966" y="776791"/>
                  <a:pt x="429192" y="789504"/>
                  <a:pt x="474455" y="789504"/>
                </a:cubicBezTo>
                <a:cubicBezTo>
                  <a:pt x="519718" y="789504"/>
                  <a:pt x="553945" y="776791"/>
                  <a:pt x="577135" y="751366"/>
                </a:cubicBezTo>
                <a:cubicBezTo>
                  <a:pt x="600325" y="725940"/>
                  <a:pt x="611920" y="689479"/>
                  <a:pt x="611920" y="641981"/>
                </a:cubicBezTo>
                <a:lnTo>
                  <a:pt x="611920" y="595880"/>
                </a:lnTo>
                <a:cubicBezTo>
                  <a:pt x="611920" y="565704"/>
                  <a:pt x="607031" y="540139"/>
                  <a:pt x="597252" y="519184"/>
                </a:cubicBezTo>
                <a:cubicBezTo>
                  <a:pt x="587473" y="498229"/>
                  <a:pt x="570848" y="482723"/>
                  <a:pt x="547379" y="472664"/>
                </a:cubicBezTo>
                <a:cubicBezTo>
                  <a:pt x="590406" y="454783"/>
                  <a:pt x="611920" y="414549"/>
                  <a:pt x="611920" y="351963"/>
                </a:cubicBezTo>
                <a:lnTo>
                  <a:pt x="611920" y="336876"/>
                </a:lnTo>
                <a:cubicBezTo>
                  <a:pt x="611920" y="289378"/>
                  <a:pt x="600325" y="252916"/>
                  <a:pt x="577135" y="227491"/>
                </a:cubicBezTo>
                <a:cubicBezTo>
                  <a:pt x="553945" y="202065"/>
                  <a:pt x="519718" y="189353"/>
                  <a:pt x="474455" y="189353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D6A10B-7A6B-FF2A-0B19-02D8D40FA190}"/>
              </a:ext>
            </a:extLst>
          </p:cNvPr>
          <p:cNvSpPr txBox="1"/>
          <p:nvPr/>
        </p:nvSpPr>
        <p:spPr>
          <a:xfrm>
            <a:off x="961951" y="1543288"/>
            <a:ext cx="7223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Функция облачного хранилища контактов преподавателей позволяет централизованно сохранять, управлять и делиться контактной информацией преподавателей.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Основные возможности этой функции включают: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1E44C-EB08-5190-B120-97037A52E80D}"/>
              </a:ext>
            </a:extLst>
          </p:cNvPr>
          <p:cNvSpPr txBox="1"/>
          <p:nvPr/>
        </p:nvSpPr>
        <p:spPr>
          <a:xfrm>
            <a:off x="1925138" y="32602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Сохранение и организация контактов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745295-A5C8-A235-CF79-B04B52277AA5}"/>
              </a:ext>
            </a:extLst>
          </p:cNvPr>
          <p:cNvSpPr txBox="1"/>
          <p:nvPr/>
        </p:nvSpPr>
        <p:spPr>
          <a:xfrm>
            <a:off x="1925138" y="41210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Доступ и синхронизация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139C8A-A80E-2466-5576-554CA48B1E44}"/>
              </a:ext>
            </a:extLst>
          </p:cNvPr>
          <p:cNvSpPr txBox="1"/>
          <p:nvPr/>
        </p:nvSpPr>
        <p:spPr>
          <a:xfrm>
            <a:off x="1925138" y="4954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Поделиться контактами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58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03D6128-0D81-EE74-9A22-40E16B2C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0308" y="1"/>
            <a:ext cx="13118123" cy="6954252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glow>
              <a:schemeClr val="accent1"/>
            </a:glow>
            <a:reflection stA="0" endPos="0" dist="5000" dir="5400000" sy="-100000" algn="bl" rotWithShape="0"/>
          </a:effectLst>
        </p:spPr>
      </p:pic>
      <p:pic>
        <p:nvPicPr>
          <p:cNvPr id="4" name="Объект 8">
            <a:extLst>
              <a:ext uri="{FF2B5EF4-FFF2-40B4-BE49-F238E27FC236}">
                <a16:creationId xmlns:a16="http://schemas.microsoft.com/office/drawing/2014/main" id="{B7811593-0AF9-3C57-91C7-A37DAFFE25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47" y="1219594"/>
            <a:ext cx="1478518" cy="1385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E18CF-DFCB-A43B-FBC4-B8CB537C9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7" y="1092388"/>
            <a:ext cx="1478518" cy="1498453"/>
          </a:xfrm>
          <a:prstGeom prst="rect">
            <a:avLst/>
          </a:prstGeom>
        </p:spPr>
      </p:pic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62E655ED-B5AA-9A6B-BAF0-3145AC002748}"/>
              </a:ext>
            </a:extLst>
          </p:cNvPr>
          <p:cNvSpPr/>
          <p:nvPr/>
        </p:nvSpPr>
        <p:spPr>
          <a:xfrm>
            <a:off x="1879529" y="1139253"/>
            <a:ext cx="1478518" cy="1433884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24B3E-F1C2-498C-B854-FDEFF446A73E}"/>
              </a:ext>
            </a:extLst>
          </p:cNvPr>
          <p:cNvSpPr txBox="1"/>
          <p:nvPr/>
        </p:nvSpPr>
        <p:spPr>
          <a:xfrm>
            <a:off x="0" y="2721114"/>
            <a:ext cx="2801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</a:rPr>
              <a:t>Python</a:t>
            </a:r>
            <a:endParaRPr lang="ru-RU" sz="4000" dirty="0">
              <a:solidFill>
                <a:schemeClr val="bg1"/>
              </a:solidFill>
              <a:latin typeface="Arial Black" panose="020B0A04020102020204" pitchFamily="34" charset="0"/>
              <a:ea typeface="SF Pro Tex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93E77-E681-E53C-CAA8-4665A7349340}"/>
              </a:ext>
            </a:extLst>
          </p:cNvPr>
          <p:cNvSpPr txBox="1"/>
          <p:nvPr/>
        </p:nvSpPr>
        <p:spPr>
          <a:xfrm>
            <a:off x="3296838" y="2731960"/>
            <a:ext cx="198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</a:rPr>
              <a:t>Flask</a:t>
            </a:r>
            <a:endParaRPr lang="ru-RU" sz="4000" dirty="0">
              <a:solidFill>
                <a:schemeClr val="bg1"/>
              </a:solidFill>
              <a:latin typeface="Arial Black" panose="020B0A04020102020204" pitchFamily="34" charset="0"/>
              <a:ea typeface="SF Pro Text" panose="00000500000000000000" pitchFamily="2" charset="0"/>
            </a:endParaRPr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E7196AAC-4893-5CE2-D3C7-4FE89ABF86F6}"/>
              </a:ext>
            </a:extLst>
          </p:cNvPr>
          <p:cNvSpPr/>
          <p:nvPr/>
        </p:nvSpPr>
        <p:spPr>
          <a:xfrm>
            <a:off x="4603184" y="1124673"/>
            <a:ext cx="1478518" cy="1433884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9164E2-C294-6434-5C6D-682066058A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76" y="1167477"/>
            <a:ext cx="1077205" cy="1433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1EC33C-4373-8983-38EA-B274B3AC373A}"/>
              </a:ext>
            </a:extLst>
          </p:cNvPr>
          <p:cNvSpPr txBox="1"/>
          <p:nvPr/>
        </p:nvSpPr>
        <p:spPr>
          <a:xfrm>
            <a:off x="5801350" y="2716972"/>
            <a:ext cx="207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</a:rPr>
              <a:t>SQLite</a:t>
            </a:r>
            <a:endParaRPr lang="ru-RU" sz="4000" dirty="0">
              <a:solidFill>
                <a:schemeClr val="bg1"/>
              </a:solidFill>
              <a:latin typeface="Arial Black" panose="020B0A04020102020204" pitchFamily="34" charset="0"/>
              <a:ea typeface="SF Pro Text" panose="000005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E2B521-322C-F177-C692-5CCA07CC1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3595806"/>
            <a:ext cx="7546848" cy="2860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Равно 12">
            <a:extLst>
              <a:ext uri="{FF2B5EF4-FFF2-40B4-BE49-F238E27FC236}">
                <a16:creationId xmlns:a16="http://schemas.microsoft.com/office/drawing/2014/main" id="{3A6BF085-4AA1-AF0E-2793-93D4107D48FB}"/>
              </a:ext>
            </a:extLst>
          </p:cNvPr>
          <p:cNvSpPr/>
          <p:nvPr/>
        </p:nvSpPr>
        <p:spPr>
          <a:xfrm>
            <a:off x="7791917" y="996460"/>
            <a:ext cx="1553003" cy="1831521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316959-2667-DA69-C6BF-54DC6A9CC393}"/>
              </a:ext>
            </a:extLst>
          </p:cNvPr>
          <p:cNvSpPr txBox="1"/>
          <p:nvPr/>
        </p:nvSpPr>
        <p:spPr>
          <a:xfrm>
            <a:off x="9196806" y="1216366"/>
            <a:ext cx="35460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</a:rPr>
              <a:t>API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  <a:ea typeface="SF Pro Text" panose="00000500000000000000" pitchFamily="2" charset="0"/>
              </a:rPr>
              <a:t>, используемое приложением</a:t>
            </a:r>
            <a:endParaRPr lang="ru-RU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2310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445</Words>
  <Application>Microsoft Office PowerPoint</Application>
  <PresentationFormat>Широкоэкранный</PresentationFormat>
  <Paragraphs>91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Bebas Neue Bold</vt:lpstr>
      <vt:lpstr>Bebas Neue Book</vt:lpstr>
      <vt:lpstr>Bebas Neue Light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Павлов</dc:creator>
  <cp:lastModifiedBy>Никита Павлов</cp:lastModifiedBy>
  <cp:revision>7</cp:revision>
  <dcterms:created xsi:type="dcterms:W3CDTF">2024-03-11T15:50:11Z</dcterms:created>
  <dcterms:modified xsi:type="dcterms:W3CDTF">2024-03-12T17:56:16Z</dcterms:modified>
</cp:coreProperties>
</file>